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3"/>
  </p:notesMasterIdLst>
  <p:handoutMasterIdLst>
    <p:handoutMasterId r:id="rId24"/>
  </p:handoutMasterIdLst>
  <p:sldIdLst>
    <p:sldId id="285" r:id="rId5"/>
    <p:sldId id="272" r:id="rId6"/>
    <p:sldId id="289" r:id="rId7"/>
    <p:sldId id="290" r:id="rId8"/>
    <p:sldId id="291" r:id="rId9"/>
    <p:sldId id="292" r:id="rId10"/>
    <p:sldId id="301" r:id="rId11"/>
    <p:sldId id="302" r:id="rId12"/>
    <p:sldId id="303" r:id="rId13"/>
    <p:sldId id="304" r:id="rId14"/>
    <p:sldId id="305" r:id="rId15"/>
    <p:sldId id="308" r:id="rId16"/>
    <p:sldId id="309" r:id="rId17"/>
    <p:sldId id="294" r:id="rId18"/>
    <p:sldId id="297" r:id="rId19"/>
    <p:sldId id="298" r:id="rId20"/>
    <p:sldId id="299" r:id="rId21"/>
    <p:sldId id="283" r:id="rId22"/>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225A"/>
    <a:srgbClr val="B069B8"/>
    <a:srgbClr val="8D6E3F"/>
    <a:srgbClr val="ABB808"/>
    <a:srgbClr val="009898"/>
    <a:srgbClr val="060B16"/>
    <a:srgbClr val="394404"/>
    <a:srgbClr val="5F6F0F"/>
    <a:srgbClr val="718412"/>
    <a:srgbClr val="6574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82" d="100"/>
          <a:sy n="82" d="100"/>
        </p:scale>
        <p:origin x="720" y="91"/>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11/1/2023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jpg>
</file>

<file path=ppt/media/image14.png>
</file>

<file path=ppt/media/image15.jpg>
</file>

<file path=ppt/media/image2.jpg>
</file>

<file path=ppt/media/image3.jpg>
</file>

<file path=ppt/media/image4.jpg>
</file>

<file path=ppt/media/image5.jpg>
</file>

<file path=ppt/media/image6.gif>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11/1/2023</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11/1/2023</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11/1/2023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11/1/2023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11/1/2023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11/1/2023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11/1/2023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11/1/2023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11/1/2023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11/1/2023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11/1/2023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11/1/2023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11/1/2023</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www.cisco.com/c/en_in/products/security/common-cyberattacks.html"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BC9B70D-AAAA-CB67-456F-E1949CCDBE8B}"/>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1" y="0"/>
            <a:ext cx="12188825" cy="6858000"/>
          </a:xfrm>
          <a:prstGeom prst="rect">
            <a:avLst/>
          </a:prstGeom>
        </p:spPr>
      </p:pic>
      <p:sp>
        <p:nvSpPr>
          <p:cNvPr id="3" name="Content Placeholder 2">
            <a:extLst>
              <a:ext uri="{FF2B5EF4-FFF2-40B4-BE49-F238E27FC236}">
                <a16:creationId xmlns:a16="http://schemas.microsoft.com/office/drawing/2014/main" id="{76907DD2-0317-B4DA-5C04-7873CB738A35}"/>
              </a:ext>
            </a:extLst>
          </p:cNvPr>
          <p:cNvSpPr>
            <a:spLocks noGrp="1"/>
          </p:cNvSpPr>
          <p:nvPr>
            <p:ph idx="1"/>
          </p:nvPr>
        </p:nvSpPr>
        <p:spPr>
          <a:xfrm>
            <a:off x="914161" y="404664"/>
            <a:ext cx="10360501" cy="4462272"/>
          </a:xfrm>
        </p:spPr>
        <p:txBody>
          <a:bodyPr>
            <a:noAutofit/>
          </a:bodyPr>
          <a:lstStyle/>
          <a:p>
            <a:pPr marL="0" indent="0">
              <a:buNone/>
            </a:pPr>
            <a:endParaRPr lang="en-IN" sz="4000" b="1" dirty="0">
              <a:ln>
                <a:solidFill>
                  <a:schemeClr val="accent1">
                    <a:lumMod val="60000"/>
                    <a:lumOff val="40000"/>
                  </a:schemeClr>
                </a:solidFill>
              </a:ln>
              <a:solidFill>
                <a:srgbClr val="009898"/>
              </a:solidFill>
              <a:latin typeface="Colonna MT" panose="04020805060202030203" pitchFamily="82" charset="0"/>
            </a:endParaRPr>
          </a:p>
          <a:p>
            <a:pPr marL="0" indent="0">
              <a:buNone/>
            </a:pPr>
            <a:endParaRPr lang="en-IN" sz="4000" b="1" dirty="0">
              <a:ln>
                <a:solidFill>
                  <a:schemeClr val="accent1">
                    <a:lumMod val="60000"/>
                    <a:lumOff val="40000"/>
                  </a:schemeClr>
                </a:solidFill>
              </a:ln>
              <a:solidFill>
                <a:srgbClr val="009898"/>
              </a:solidFill>
              <a:latin typeface="Colonna MT" panose="04020805060202030203" pitchFamily="82" charset="0"/>
            </a:endParaRPr>
          </a:p>
          <a:p>
            <a:pPr marL="0" indent="0">
              <a:buNone/>
            </a:pPr>
            <a:endParaRPr lang="en-IN" sz="4000" b="1" dirty="0">
              <a:ln>
                <a:solidFill>
                  <a:schemeClr val="accent1">
                    <a:lumMod val="60000"/>
                    <a:lumOff val="40000"/>
                  </a:schemeClr>
                </a:solidFill>
              </a:ln>
              <a:solidFill>
                <a:srgbClr val="009898"/>
              </a:solidFill>
              <a:latin typeface="Century Gothic" panose="020B0502020202020204" pitchFamily="34" charset="0"/>
            </a:endParaRPr>
          </a:p>
          <a:p>
            <a:pPr marL="0" indent="0" algn="ctr">
              <a:buNone/>
            </a:pPr>
            <a:r>
              <a:rPr lang="en-IN" sz="3600" b="1" dirty="0">
                <a:ln>
                  <a:solidFill>
                    <a:schemeClr val="accent1">
                      <a:lumMod val="60000"/>
                      <a:lumOff val="40000"/>
                    </a:schemeClr>
                  </a:solidFill>
                </a:ln>
                <a:solidFill>
                  <a:srgbClr val="009898"/>
                </a:solidFill>
                <a:latin typeface="Century Gothic" panose="020B0502020202020204" pitchFamily="34" charset="0"/>
              </a:rPr>
              <a:t>CYBER SECURITY</a:t>
            </a:r>
          </a:p>
          <a:p>
            <a:pPr marL="0" indent="0">
              <a:buNone/>
            </a:pPr>
            <a:endParaRPr lang="en-IN" sz="3600" b="1" dirty="0">
              <a:ln>
                <a:solidFill>
                  <a:schemeClr val="accent1">
                    <a:lumMod val="60000"/>
                    <a:lumOff val="40000"/>
                  </a:schemeClr>
                </a:solidFill>
              </a:ln>
              <a:solidFill>
                <a:srgbClr val="009898"/>
              </a:solidFill>
              <a:latin typeface="Century Gothic" panose="020B0502020202020204" pitchFamily="34" charset="0"/>
            </a:endParaRPr>
          </a:p>
          <a:p>
            <a:pPr marL="0" indent="0">
              <a:buNone/>
            </a:pPr>
            <a:r>
              <a:rPr lang="en-US" sz="3600" b="1" dirty="0">
                <a:ln>
                  <a:solidFill>
                    <a:schemeClr val="accent1">
                      <a:lumMod val="60000"/>
                      <a:lumOff val="40000"/>
                    </a:schemeClr>
                  </a:solidFill>
                </a:ln>
                <a:solidFill>
                  <a:srgbClr val="009898"/>
                </a:solidFill>
                <a:latin typeface="Century Gothic" panose="020B0502020202020204" pitchFamily="34" charset="0"/>
              </a:rPr>
              <a:t>Submitted by :- </a:t>
            </a:r>
            <a:r>
              <a:rPr lang="en-US" sz="3600" b="1" dirty="0" err="1">
                <a:ln>
                  <a:solidFill>
                    <a:schemeClr val="accent1">
                      <a:lumMod val="60000"/>
                      <a:lumOff val="40000"/>
                    </a:schemeClr>
                  </a:solidFill>
                </a:ln>
                <a:solidFill>
                  <a:srgbClr val="009898"/>
                </a:solidFill>
                <a:latin typeface="Century Gothic" panose="020B0502020202020204" pitchFamily="34" charset="0"/>
              </a:rPr>
              <a:t>Anhad</a:t>
            </a:r>
            <a:r>
              <a:rPr lang="en-US" sz="3600" b="1" dirty="0">
                <a:ln>
                  <a:solidFill>
                    <a:schemeClr val="accent1">
                      <a:lumMod val="60000"/>
                      <a:lumOff val="40000"/>
                    </a:schemeClr>
                  </a:solidFill>
                </a:ln>
                <a:solidFill>
                  <a:srgbClr val="009898"/>
                </a:solidFill>
                <a:latin typeface="Century Gothic" panose="020B0502020202020204" pitchFamily="34" charset="0"/>
              </a:rPr>
              <a:t> </a:t>
            </a:r>
            <a:r>
              <a:rPr lang="en-US" sz="3600" b="1" dirty="0" err="1">
                <a:ln>
                  <a:solidFill>
                    <a:schemeClr val="accent1">
                      <a:lumMod val="60000"/>
                      <a:lumOff val="40000"/>
                    </a:schemeClr>
                  </a:solidFill>
                </a:ln>
                <a:solidFill>
                  <a:srgbClr val="009898"/>
                </a:solidFill>
                <a:latin typeface="Century Gothic" panose="020B0502020202020204" pitchFamily="34" charset="0"/>
              </a:rPr>
              <a:t>Arshnoor</a:t>
            </a:r>
            <a:r>
              <a:rPr lang="en-US" sz="3600" b="1" dirty="0">
                <a:ln>
                  <a:solidFill>
                    <a:schemeClr val="accent1">
                      <a:lumMod val="60000"/>
                      <a:lumOff val="40000"/>
                    </a:schemeClr>
                  </a:solidFill>
                </a:ln>
                <a:solidFill>
                  <a:srgbClr val="009898"/>
                </a:solidFill>
                <a:latin typeface="Century Gothic" panose="020B0502020202020204" pitchFamily="34" charset="0"/>
              </a:rPr>
              <a:t> Singh</a:t>
            </a:r>
          </a:p>
          <a:p>
            <a:pPr marL="0" indent="0">
              <a:buNone/>
            </a:pPr>
            <a:r>
              <a:rPr lang="en-IN" sz="4000" b="1" dirty="0">
                <a:ln>
                  <a:solidFill>
                    <a:schemeClr val="accent1">
                      <a:lumMod val="60000"/>
                      <a:lumOff val="40000"/>
                    </a:schemeClr>
                  </a:solidFill>
                </a:ln>
                <a:solidFill>
                  <a:srgbClr val="009898"/>
                </a:solidFill>
                <a:latin typeface="Century Gothic" panose="020B0502020202020204" pitchFamily="34" charset="0"/>
              </a:rPr>
              <a:t>CRN :- 2221144</a:t>
            </a:r>
          </a:p>
          <a:p>
            <a:pPr marL="0" indent="0">
              <a:buNone/>
            </a:pPr>
            <a:endParaRPr lang="en-IN" sz="4000" b="1" dirty="0">
              <a:ln>
                <a:solidFill>
                  <a:schemeClr val="accent1">
                    <a:lumMod val="60000"/>
                    <a:lumOff val="40000"/>
                  </a:schemeClr>
                </a:solidFill>
              </a:ln>
              <a:solidFill>
                <a:srgbClr val="009898"/>
              </a:solidFill>
              <a:latin typeface="Colonna MT" panose="04020805060202030203" pitchFamily="82" charset="0"/>
            </a:endParaRPr>
          </a:p>
          <a:p>
            <a:pPr marL="0" indent="0">
              <a:buNone/>
            </a:pPr>
            <a:endParaRPr lang="en-US" sz="4000" b="1" dirty="0">
              <a:ln>
                <a:solidFill>
                  <a:schemeClr val="accent1">
                    <a:lumMod val="60000"/>
                    <a:lumOff val="40000"/>
                  </a:schemeClr>
                </a:solidFill>
              </a:ln>
              <a:solidFill>
                <a:srgbClr val="009898"/>
              </a:solidFill>
              <a:latin typeface="Colonna MT" panose="04020805060202030203" pitchFamily="82" charset="0"/>
            </a:endParaRPr>
          </a:p>
          <a:p>
            <a:pPr marL="0" indent="0">
              <a:buNone/>
            </a:pPr>
            <a:endParaRPr lang="en-IN" sz="4000" b="1" dirty="0">
              <a:ln>
                <a:solidFill>
                  <a:schemeClr val="accent1">
                    <a:lumMod val="60000"/>
                    <a:lumOff val="40000"/>
                  </a:schemeClr>
                </a:solidFill>
              </a:ln>
              <a:solidFill>
                <a:srgbClr val="009898"/>
              </a:solidFill>
              <a:latin typeface="Colonna MT" panose="04020805060202030203" pitchFamily="82" charset="0"/>
            </a:endParaRPr>
          </a:p>
        </p:txBody>
      </p:sp>
    </p:spTree>
    <p:extLst>
      <p:ext uri="{BB962C8B-B14F-4D97-AF65-F5344CB8AC3E}">
        <p14:creationId xmlns:p14="http://schemas.microsoft.com/office/powerpoint/2010/main" val="2265824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4F93A6-282F-1437-C0F5-5D63C4770116}"/>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27" y="35676"/>
            <a:ext cx="12188825" cy="6849109"/>
          </a:xfrm>
          <a:prstGeom prst="rect">
            <a:avLst/>
          </a:prstGeom>
        </p:spPr>
      </p:pic>
      <p:sp>
        <p:nvSpPr>
          <p:cNvPr id="2" name="Title 1">
            <a:extLst>
              <a:ext uri="{FF2B5EF4-FFF2-40B4-BE49-F238E27FC236}">
                <a16:creationId xmlns:a16="http://schemas.microsoft.com/office/drawing/2014/main" id="{0BA0F60F-1F15-F3E6-5800-3844CAD5C812}"/>
              </a:ext>
            </a:extLst>
          </p:cNvPr>
          <p:cNvSpPr>
            <a:spLocks noGrp="1"/>
          </p:cNvSpPr>
          <p:nvPr>
            <p:ph type="title"/>
          </p:nvPr>
        </p:nvSpPr>
        <p:spPr/>
        <p:txBody>
          <a:bodyPr/>
          <a:lstStyle/>
          <a:p>
            <a:pPr algn="ctr"/>
            <a:r>
              <a:rPr lang="en-IN" dirty="0">
                <a:solidFill>
                  <a:schemeClr val="accent1">
                    <a:lumMod val="60000"/>
                    <a:lumOff val="40000"/>
                  </a:schemeClr>
                </a:solidFill>
                <a:latin typeface="Arial Black" panose="020B0A04020102020204" pitchFamily="34" charset="0"/>
              </a:rPr>
              <a:t>Data Security Application</a:t>
            </a:r>
          </a:p>
        </p:txBody>
      </p:sp>
      <p:sp>
        <p:nvSpPr>
          <p:cNvPr id="3" name="Content Placeholder 2">
            <a:extLst>
              <a:ext uri="{FF2B5EF4-FFF2-40B4-BE49-F238E27FC236}">
                <a16:creationId xmlns:a16="http://schemas.microsoft.com/office/drawing/2014/main" id="{12023B01-57C2-0AD5-C8DA-784E81D1EC28}"/>
              </a:ext>
            </a:extLst>
          </p:cNvPr>
          <p:cNvSpPr>
            <a:spLocks noGrp="1"/>
          </p:cNvSpPr>
          <p:nvPr>
            <p:ph idx="1"/>
          </p:nvPr>
        </p:nvSpPr>
        <p:spPr>
          <a:xfrm>
            <a:off x="693812" y="2422513"/>
            <a:ext cx="10360501" cy="4462272"/>
          </a:xfrm>
        </p:spPr>
        <p:txBody>
          <a:bodyPr/>
          <a:lstStyle/>
          <a:p>
            <a:pPr>
              <a:buFont typeface="Wingdings" panose="05000000000000000000" pitchFamily="2" charset="2"/>
              <a:buChar char="Ø"/>
            </a:pPr>
            <a:r>
              <a:rPr lang="en-IN" sz="3200" u="sng" dirty="0">
                <a:solidFill>
                  <a:schemeClr val="accent1">
                    <a:lumMod val="60000"/>
                    <a:lumOff val="40000"/>
                  </a:schemeClr>
                </a:solidFill>
                <a:latin typeface="Bahnschrift SemiBold SemiConden" panose="020B0502040204020203" pitchFamily="34" charset="0"/>
              </a:rPr>
              <a:t>CRYPTOGRAPHY</a:t>
            </a:r>
            <a:r>
              <a:rPr lang="en-IN" sz="3200" dirty="0">
                <a:latin typeface="Bahnschrift SemiBold SemiConden" panose="020B0502040204020203" pitchFamily="34" charset="0"/>
              </a:rPr>
              <a:t> </a:t>
            </a:r>
            <a:r>
              <a:rPr lang="en-IN" dirty="0">
                <a:latin typeface="Bahnschrift SemiBold SemiConden" panose="020B0502040204020203" pitchFamily="34" charset="0"/>
              </a:rPr>
              <a:t>- </a:t>
            </a:r>
            <a:r>
              <a:rPr lang="en-US" b="0" i="0" dirty="0">
                <a:effectLst/>
                <a:latin typeface="Bahnschrift SemiBold SemiConden" panose="020B0502040204020203" pitchFamily="34" charset="0"/>
              </a:rPr>
              <a:t>  </a:t>
            </a:r>
            <a:r>
              <a:rPr lang="en-US" sz="2400" dirty="0">
                <a:latin typeface="Bahnschrift SemiBold SemiConden" panose="020B0502040204020203" pitchFamily="34" charset="0"/>
              </a:rPr>
              <a:t>C</a:t>
            </a:r>
            <a:r>
              <a:rPr lang="en-US" sz="2400" b="0" i="0" dirty="0">
                <a:effectLst/>
                <a:latin typeface="Bahnschrift SemiBold SemiConden" panose="020B0502040204020203" pitchFamily="34" charset="0"/>
              </a:rPr>
              <a:t>ryptography refers to secure information and communication techniques derived from mathematical concepts and a set of rule-based calculations called algorithms, to transform messages in ways that are hard to decipher.</a:t>
            </a:r>
          </a:p>
          <a:p>
            <a:pPr marL="0" indent="0">
              <a:buNone/>
            </a:pPr>
            <a:endParaRPr lang="en-US" sz="2400" b="0" i="0" dirty="0">
              <a:effectLst/>
              <a:latin typeface="Bahnschrift SemiBold SemiConden" panose="020B0502040204020203" pitchFamily="34" charset="0"/>
            </a:endParaRPr>
          </a:p>
        </p:txBody>
      </p:sp>
    </p:spTree>
    <p:extLst>
      <p:ext uri="{BB962C8B-B14F-4D97-AF65-F5344CB8AC3E}">
        <p14:creationId xmlns:p14="http://schemas.microsoft.com/office/powerpoint/2010/main" val="908941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D9ABC4B-5278-7CD0-9040-121D82E6F8A8}"/>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1" y="0"/>
            <a:ext cx="12188825" cy="6851874"/>
          </a:xfrm>
          <a:prstGeom prst="rect">
            <a:avLst/>
          </a:prstGeom>
        </p:spPr>
      </p:pic>
      <p:sp>
        <p:nvSpPr>
          <p:cNvPr id="2" name="Title 1">
            <a:extLst>
              <a:ext uri="{FF2B5EF4-FFF2-40B4-BE49-F238E27FC236}">
                <a16:creationId xmlns:a16="http://schemas.microsoft.com/office/drawing/2014/main" id="{82623318-FA85-41F0-0510-9D62862A3821}"/>
              </a:ext>
            </a:extLst>
          </p:cNvPr>
          <p:cNvSpPr>
            <a:spLocks noGrp="1"/>
          </p:cNvSpPr>
          <p:nvPr>
            <p:ph type="title"/>
          </p:nvPr>
        </p:nvSpPr>
        <p:spPr>
          <a:xfrm>
            <a:off x="1218883" y="274637"/>
            <a:ext cx="10360501" cy="1138139"/>
          </a:xfrm>
        </p:spPr>
        <p:txBody>
          <a:bodyPr>
            <a:normAutofit/>
          </a:bodyPr>
          <a:lstStyle/>
          <a:p>
            <a:pPr algn="ctr"/>
            <a:r>
              <a:rPr lang="en-IN" sz="5400" dirty="0">
                <a:solidFill>
                  <a:schemeClr val="accent1">
                    <a:lumMod val="60000"/>
                    <a:lumOff val="40000"/>
                  </a:schemeClr>
                </a:solidFill>
                <a:latin typeface="Bahnschrift SemiBold SemiConden" panose="020B0502040204020203" pitchFamily="34" charset="0"/>
              </a:rPr>
              <a:t>CRYPTOGRAPHY</a:t>
            </a:r>
          </a:p>
        </p:txBody>
      </p:sp>
      <p:sp>
        <p:nvSpPr>
          <p:cNvPr id="3" name="Content Placeholder 2">
            <a:extLst>
              <a:ext uri="{FF2B5EF4-FFF2-40B4-BE49-F238E27FC236}">
                <a16:creationId xmlns:a16="http://schemas.microsoft.com/office/drawing/2014/main" id="{CDAF9CCB-EC76-FE68-FA34-10A170EF92F7}"/>
              </a:ext>
            </a:extLst>
          </p:cNvPr>
          <p:cNvSpPr>
            <a:spLocks noGrp="1"/>
          </p:cNvSpPr>
          <p:nvPr>
            <p:ph idx="1"/>
          </p:nvPr>
        </p:nvSpPr>
        <p:spPr>
          <a:xfrm>
            <a:off x="1242846" y="2121091"/>
            <a:ext cx="10360501" cy="4462272"/>
          </a:xfrm>
        </p:spPr>
        <p:txBody>
          <a:bodyPr/>
          <a:lstStyle/>
          <a:p>
            <a:pPr marL="0" indent="0">
              <a:buNone/>
            </a:pPr>
            <a:r>
              <a:rPr lang="en-US" b="1" i="0" dirty="0">
                <a:solidFill>
                  <a:srgbClr val="FFFFFF"/>
                </a:solidFill>
                <a:effectLst/>
                <a:latin typeface="urw-din"/>
              </a:rPr>
              <a:t>It is technique of securing information and communications through use of codes so that only those person for whom the information is intended can understand it and process it. Thus preventing unauthorized access to information. The prefix “crypt” means “hidden” and suffix </a:t>
            </a:r>
            <a:r>
              <a:rPr lang="en-US" b="1" i="0" dirty="0" err="1">
                <a:solidFill>
                  <a:srgbClr val="FFFFFF"/>
                </a:solidFill>
                <a:effectLst/>
                <a:latin typeface="urw-din"/>
              </a:rPr>
              <a:t>graphy</a:t>
            </a:r>
            <a:r>
              <a:rPr lang="en-US" b="1" i="0" dirty="0">
                <a:solidFill>
                  <a:srgbClr val="FFFFFF"/>
                </a:solidFill>
                <a:effectLst/>
                <a:latin typeface="urw-din"/>
              </a:rPr>
              <a:t> means “writing”.</a:t>
            </a:r>
          </a:p>
          <a:p>
            <a:pPr marL="0" indent="0">
              <a:buNone/>
            </a:pPr>
            <a:endParaRPr lang="en-US" b="1" dirty="0">
              <a:solidFill>
                <a:srgbClr val="FFFFFF"/>
              </a:solidFill>
              <a:latin typeface="urw-din"/>
            </a:endParaRPr>
          </a:p>
          <a:p>
            <a:pPr marL="0" indent="0">
              <a:buNone/>
            </a:pPr>
            <a:r>
              <a:rPr lang="en-US" b="1" i="0" dirty="0">
                <a:solidFill>
                  <a:srgbClr val="BDC1C6"/>
                </a:solidFill>
                <a:effectLst/>
                <a:latin typeface="arial" panose="020B0604020202020204" pitchFamily="34" charset="0"/>
              </a:rPr>
              <a:t>Cryptography can ensure the confidentiality and integrity of both data in transit as well as data at rest.</a:t>
            </a:r>
            <a:endParaRPr lang="en-IN" b="1" dirty="0"/>
          </a:p>
        </p:txBody>
      </p:sp>
    </p:spTree>
    <p:extLst>
      <p:ext uri="{BB962C8B-B14F-4D97-AF65-F5344CB8AC3E}">
        <p14:creationId xmlns:p14="http://schemas.microsoft.com/office/powerpoint/2010/main" val="3259167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25C2A-0F4D-D02F-73D0-69099D2B4F3F}"/>
              </a:ext>
            </a:extLst>
          </p:cNvPr>
          <p:cNvSpPr>
            <a:spLocks noGrp="1"/>
          </p:cNvSpPr>
          <p:nvPr>
            <p:ph type="title"/>
          </p:nvPr>
        </p:nvSpPr>
        <p:spPr/>
        <p:txBody>
          <a:bodyPr>
            <a:normAutofit/>
          </a:bodyPr>
          <a:lstStyle/>
          <a:p>
            <a:pPr algn="ctr"/>
            <a:r>
              <a:rPr lang="en-IN" sz="4000" b="1" dirty="0">
                <a:solidFill>
                  <a:schemeClr val="accent1">
                    <a:lumMod val="60000"/>
                    <a:lumOff val="40000"/>
                  </a:schemeClr>
                </a:solidFill>
                <a:latin typeface="Sitka Text Semibold" pitchFamily="2" charset="0"/>
              </a:rPr>
              <a:t>Cryptography consist of 2 steps :-</a:t>
            </a:r>
          </a:p>
        </p:txBody>
      </p:sp>
      <p:sp>
        <p:nvSpPr>
          <p:cNvPr id="3" name="Content Placeholder 2">
            <a:extLst>
              <a:ext uri="{FF2B5EF4-FFF2-40B4-BE49-F238E27FC236}">
                <a16:creationId xmlns:a16="http://schemas.microsoft.com/office/drawing/2014/main" id="{6F7B99FB-E40B-9482-8A49-202F536D9CA7}"/>
              </a:ext>
            </a:extLst>
          </p:cNvPr>
          <p:cNvSpPr>
            <a:spLocks noGrp="1"/>
          </p:cNvSpPr>
          <p:nvPr>
            <p:ph idx="1"/>
          </p:nvPr>
        </p:nvSpPr>
        <p:spPr>
          <a:xfrm>
            <a:off x="1218883" y="2121091"/>
            <a:ext cx="10360501" cy="4462272"/>
          </a:xfrm>
        </p:spPr>
        <p:txBody>
          <a:bodyPr/>
          <a:lstStyle/>
          <a:p>
            <a:r>
              <a:rPr lang="en-IN" sz="3200" b="1" dirty="0">
                <a:solidFill>
                  <a:schemeClr val="accent1">
                    <a:lumMod val="60000"/>
                    <a:lumOff val="40000"/>
                  </a:schemeClr>
                </a:solidFill>
                <a:latin typeface="Sitka Text Semibold" pitchFamily="2" charset="0"/>
              </a:rPr>
              <a:t>ENCRYPTION</a:t>
            </a:r>
            <a:r>
              <a:rPr lang="en-IN" dirty="0"/>
              <a:t> -- </a:t>
            </a:r>
            <a:r>
              <a:rPr lang="en-US" sz="2400" b="0" i="0" dirty="0">
                <a:solidFill>
                  <a:srgbClr val="BDC1C6"/>
                </a:solidFill>
                <a:effectLst/>
                <a:latin typeface="arial" panose="020B0604020202020204" pitchFamily="34" charset="0"/>
              </a:rPr>
              <a:t>Encryption is </a:t>
            </a:r>
            <a:r>
              <a:rPr lang="en-US" sz="2400" b="1" i="0" dirty="0">
                <a:solidFill>
                  <a:srgbClr val="BDC1C6"/>
                </a:solidFill>
                <a:effectLst/>
                <a:latin typeface="arial" panose="020B0604020202020204" pitchFamily="34" charset="0"/>
              </a:rPr>
              <a:t>the method by which information is converted into secret code that hides the information's true meaning. In this </a:t>
            </a:r>
            <a:r>
              <a:rPr lang="en-US" sz="2400" b="1" i="0" dirty="0">
                <a:solidFill>
                  <a:schemeClr val="accent1">
                    <a:lumMod val="60000"/>
                    <a:lumOff val="40000"/>
                  </a:schemeClr>
                </a:solidFill>
                <a:effectLst/>
                <a:latin typeface="arial" panose="020B0604020202020204" pitchFamily="34" charset="0"/>
              </a:rPr>
              <a:t>PLAIN TEXT IS CONVERTED TO CIPHER TEXT </a:t>
            </a:r>
            <a:r>
              <a:rPr lang="en-US" sz="2400" b="1" i="0" dirty="0">
                <a:solidFill>
                  <a:srgbClr val="BDC1C6"/>
                </a:solidFill>
                <a:effectLst/>
                <a:latin typeface="arial" panose="020B0604020202020204" pitchFamily="34" charset="0"/>
              </a:rPr>
              <a:t>It is done fro</a:t>
            </a:r>
            <a:r>
              <a:rPr lang="en-US" sz="2400" b="1" dirty="0">
                <a:solidFill>
                  <a:srgbClr val="BDC1C6"/>
                </a:solidFill>
                <a:latin typeface="arial" panose="020B0604020202020204" pitchFamily="34" charset="0"/>
              </a:rPr>
              <a:t>m sender side.</a:t>
            </a:r>
            <a:endParaRPr lang="en-US" sz="2400" b="1" i="0" dirty="0">
              <a:solidFill>
                <a:srgbClr val="BDC1C6"/>
              </a:solidFill>
              <a:effectLst/>
              <a:latin typeface="arial" panose="020B0604020202020204" pitchFamily="34" charset="0"/>
            </a:endParaRPr>
          </a:p>
          <a:p>
            <a:endParaRPr lang="en-US" sz="2400" b="1" dirty="0">
              <a:solidFill>
                <a:srgbClr val="BDC1C6"/>
              </a:solidFill>
              <a:latin typeface="arial" panose="020B0604020202020204" pitchFamily="34" charset="0"/>
            </a:endParaRPr>
          </a:p>
          <a:p>
            <a:r>
              <a:rPr lang="en-US" sz="3200" b="1" dirty="0">
                <a:solidFill>
                  <a:schemeClr val="accent1">
                    <a:lumMod val="60000"/>
                    <a:lumOff val="40000"/>
                  </a:schemeClr>
                </a:solidFill>
                <a:latin typeface="arial" panose="020B0604020202020204" pitchFamily="34" charset="0"/>
              </a:rPr>
              <a:t>DECRYPTION</a:t>
            </a:r>
            <a:r>
              <a:rPr lang="en-US" sz="2400" b="1" dirty="0">
                <a:solidFill>
                  <a:srgbClr val="BDC1C6"/>
                </a:solidFill>
                <a:latin typeface="arial" panose="020B0604020202020204" pitchFamily="34" charset="0"/>
              </a:rPr>
              <a:t> -- </a:t>
            </a:r>
            <a:r>
              <a:rPr lang="en-US" sz="2400" b="1" i="0" dirty="0">
                <a:solidFill>
                  <a:srgbClr val="BDC1C6"/>
                </a:solidFill>
                <a:effectLst/>
                <a:latin typeface="arial" panose="020B0604020202020204" pitchFamily="34" charset="0"/>
              </a:rPr>
              <a:t>The conversion of encrypted data into its original form</a:t>
            </a:r>
            <a:r>
              <a:rPr lang="en-US" sz="2400" b="0" i="0" dirty="0">
                <a:solidFill>
                  <a:srgbClr val="BDC1C6"/>
                </a:solidFill>
                <a:effectLst/>
                <a:latin typeface="arial" panose="020B0604020202020204" pitchFamily="34" charset="0"/>
              </a:rPr>
              <a:t> is called Decryption. In this</a:t>
            </a:r>
            <a:r>
              <a:rPr lang="en-US" sz="2400" b="1" i="0" dirty="0">
                <a:solidFill>
                  <a:schemeClr val="accent1">
                    <a:lumMod val="60000"/>
                    <a:lumOff val="40000"/>
                  </a:schemeClr>
                </a:solidFill>
                <a:effectLst/>
                <a:latin typeface="arial" panose="020B0604020202020204" pitchFamily="34" charset="0"/>
              </a:rPr>
              <a:t> CIPHER TEXT IS CONVERTED BACK TO PLAIN TEXT</a:t>
            </a:r>
            <a:r>
              <a:rPr lang="en-US" sz="2400" b="0" i="0" dirty="0">
                <a:solidFill>
                  <a:srgbClr val="BDC1C6"/>
                </a:solidFill>
                <a:effectLst/>
                <a:latin typeface="arial" panose="020B0604020202020204" pitchFamily="34" charset="0"/>
              </a:rPr>
              <a:t> It is generally a reverse process of encryption. </a:t>
            </a:r>
            <a:r>
              <a:rPr lang="en-IN" sz="2400" b="0" i="0" dirty="0">
                <a:solidFill>
                  <a:srgbClr val="BDC1C6"/>
                </a:solidFill>
                <a:effectLst/>
                <a:latin typeface="arial" panose="020B0604020202020204" pitchFamily="34" charset="0"/>
              </a:rPr>
              <a:t>It is done from receiver side.</a:t>
            </a:r>
            <a:endParaRPr lang="en-US" sz="2400" b="0" i="0" dirty="0">
              <a:solidFill>
                <a:srgbClr val="BDC1C6"/>
              </a:solidFill>
              <a:effectLst/>
              <a:latin typeface="arial" panose="020B0604020202020204" pitchFamily="34" charset="0"/>
            </a:endParaRPr>
          </a:p>
        </p:txBody>
      </p:sp>
      <p:pic>
        <p:nvPicPr>
          <p:cNvPr id="5" name="Picture 4">
            <a:extLst>
              <a:ext uri="{FF2B5EF4-FFF2-40B4-BE49-F238E27FC236}">
                <a16:creationId xmlns:a16="http://schemas.microsoft.com/office/drawing/2014/main" id="{10ABAAC7-391E-0457-21A3-3056AC198279}"/>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1" y="0"/>
            <a:ext cx="12188825" cy="6868191"/>
          </a:xfrm>
          <a:prstGeom prst="rect">
            <a:avLst/>
          </a:prstGeom>
        </p:spPr>
      </p:pic>
    </p:spTree>
    <p:extLst>
      <p:ext uri="{BB962C8B-B14F-4D97-AF65-F5344CB8AC3E}">
        <p14:creationId xmlns:p14="http://schemas.microsoft.com/office/powerpoint/2010/main" val="3932557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62E5DA-BCCD-B825-58B0-12769ECE63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7999"/>
          </a:xfrm>
          <a:prstGeom prst="rect">
            <a:avLst/>
          </a:prstGeom>
        </p:spPr>
      </p:pic>
    </p:spTree>
    <p:extLst>
      <p:ext uri="{BB962C8B-B14F-4D97-AF65-F5344CB8AC3E}">
        <p14:creationId xmlns:p14="http://schemas.microsoft.com/office/powerpoint/2010/main" val="2040083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D21FEDF-3FD6-1D0C-D8F2-DCC855922C06}"/>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1" y="0"/>
            <a:ext cx="12188825" cy="6858000"/>
          </a:xfrm>
          <a:prstGeom prst="rect">
            <a:avLst/>
          </a:prstGeom>
        </p:spPr>
      </p:pic>
      <p:sp>
        <p:nvSpPr>
          <p:cNvPr id="2" name="Title 1">
            <a:extLst>
              <a:ext uri="{FF2B5EF4-FFF2-40B4-BE49-F238E27FC236}">
                <a16:creationId xmlns:a16="http://schemas.microsoft.com/office/drawing/2014/main" id="{56238DC8-2F34-2C39-3B80-3BA7E38BD826}"/>
              </a:ext>
            </a:extLst>
          </p:cNvPr>
          <p:cNvSpPr>
            <a:spLocks noGrp="1"/>
          </p:cNvSpPr>
          <p:nvPr>
            <p:ph type="title"/>
          </p:nvPr>
        </p:nvSpPr>
        <p:spPr>
          <a:xfrm>
            <a:off x="1197868" y="521296"/>
            <a:ext cx="10360501" cy="1224136"/>
          </a:xfrm>
        </p:spPr>
        <p:txBody>
          <a:bodyPr>
            <a:normAutofit fontScale="90000"/>
          </a:bodyPr>
          <a:lstStyle/>
          <a:p>
            <a:pPr algn="ctr"/>
            <a:br>
              <a:rPr lang="en-US" sz="6000" b="1" dirty="0">
                <a:solidFill>
                  <a:schemeClr val="accent1">
                    <a:lumMod val="60000"/>
                    <a:lumOff val="40000"/>
                  </a:schemeClr>
                </a:solidFill>
                <a:latin typeface="Bahnschrift SemiBold Condensed" panose="020B0502040204020203" pitchFamily="34" charset="0"/>
              </a:rPr>
            </a:br>
            <a:br>
              <a:rPr lang="en-US" sz="6000" b="1" dirty="0">
                <a:solidFill>
                  <a:schemeClr val="accent1">
                    <a:lumMod val="60000"/>
                    <a:lumOff val="40000"/>
                  </a:schemeClr>
                </a:solidFill>
                <a:latin typeface="Bahnschrift SemiBold Condensed" panose="020B0502040204020203" pitchFamily="34" charset="0"/>
              </a:rPr>
            </a:br>
            <a:r>
              <a:rPr lang="en-US" sz="6000" b="1" dirty="0">
                <a:solidFill>
                  <a:schemeClr val="accent1">
                    <a:lumMod val="60000"/>
                    <a:lumOff val="40000"/>
                  </a:schemeClr>
                </a:solidFill>
                <a:latin typeface="Bahnschrift SemiBold Condensed" panose="020B0502040204020203" pitchFamily="34" charset="0"/>
              </a:rPr>
              <a:t>SOME BASIC TERMS IN CYBER SECURITYIDS/IPS</a:t>
            </a:r>
            <a:endParaRPr lang="en-IN" sz="6000" b="1" dirty="0">
              <a:solidFill>
                <a:schemeClr val="accent1">
                  <a:lumMod val="60000"/>
                  <a:lumOff val="40000"/>
                </a:schemeClr>
              </a:solidFill>
              <a:latin typeface="Bahnschrift SemiBold Condensed" panose="020B0502040204020203" pitchFamily="34" charset="0"/>
            </a:endParaRPr>
          </a:p>
        </p:txBody>
      </p:sp>
      <p:sp>
        <p:nvSpPr>
          <p:cNvPr id="3" name="Content Placeholder 2">
            <a:extLst>
              <a:ext uri="{FF2B5EF4-FFF2-40B4-BE49-F238E27FC236}">
                <a16:creationId xmlns:a16="http://schemas.microsoft.com/office/drawing/2014/main" id="{FD9AFA90-6814-1E89-4769-2BF4E9925064}"/>
              </a:ext>
            </a:extLst>
          </p:cNvPr>
          <p:cNvSpPr>
            <a:spLocks noGrp="1"/>
          </p:cNvSpPr>
          <p:nvPr>
            <p:ph idx="1"/>
          </p:nvPr>
        </p:nvSpPr>
        <p:spPr>
          <a:xfrm>
            <a:off x="1053852" y="1745432"/>
            <a:ext cx="10360501" cy="5701207"/>
          </a:xfrm>
        </p:spPr>
        <p:txBody>
          <a:bodyPr>
            <a:normAutofit/>
          </a:bodyPr>
          <a:lstStyle/>
          <a:p>
            <a:pPr marL="0" indent="0">
              <a:buNone/>
            </a:pPr>
            <a:r>
              <a:rPr lang="en-US" sz="2400" b="1" u="sng" dirty="0">
                <a:solidFill>
                  <a:schemeClr val="accent1">
                    <a:lumMod val="60000"/>
                    <a:lumOff val="40000"/>
                  </a:schemeClr>
                </a:solidFill>
              </a:rPr>
              <a:t>IDS :- Intrusion Detection System</a:t>
            </a:r>
          </a:p>
          <a:p>
            <a:pPr marL="0" indent="0">
              <a:buNone/>
            </a:pPr>
            <a:r>
              <a:rPr lang="en-US" sz="2000" b="0" i="0" dirty="0">
                <a:solidFill>
                  <a:srgbClr val="BDC1C6"/>
                </a:solidFill>
                <a:effectLst/>
                <a:latin typeface="arial" panose="020B0604020202020204" pitchFamily="34" charset="0"/>
              </a:rPr>
              <a:t>An Intrusion Detection System (IDS) is </a:t>
            </a:r>
            <a:r>
              <a:rPr lang="en-US" sz="2000" b="1" i="0" dirty="0">
                <a:solidFill>
                  <a:srgbClr val="BDC1C6"/>
                </a:solidFill>
                <a:effectLst/>
                <a:latin typeface="arial" panose="020B0604020202020204" pitchFamily="34" charset="0"/>
              </a:rPr>
              <a:t>a network security technology originally built for detecting vulnerability exploits against a target application or computer</a:t>
            </a:r>
            <a:r>
              <a:rPr lang="en-US" sz="2000" b="0" i="0" dirty="0">
                <a:solidFill>
                  <a:srgbClr val="BDC1C6"/>
                </a:solidFill>
                <a:effectLst/>
                <a:latin typeface="arial" panose="020B0604020202020204" pitchFamily="34" charset="0"/>
              </a:rPr>
              <a:t>.</a:t>
            </a:r>
          </a:p>
          <a:p>
            <a:pPr marL="0" indent="0">
              <a:buNone/>
            </a:pPr>
            <a:r>
              <a:rPr lang="en-US" sz="2000" b="1" dirty="0">
                <a:solidFill>
                  <a:srgbClr val="BDC1C6"/>
                </a:solidFill>
                <a:latin typeface="arial" panose="020B0604020202020204" pitchFamily="34" charset="0"/>
              </a:rPr>
              <a:t>It consist of 2 types:-</a:t>
            </a:r>
          </a:p>
          <a:p>
            <a:r>
              <a:rPr lang="en-US" sz="2000" dirty="0">
                <a:solidFill>
                  <a:srgbClr val="BDC1C6"/>
                </a:solidFill>
                <a:latin typeface="arial" panose="020B0604020202020204" pitchFamily="34" charset="0"/>
              </a:rPr>
              <a:t>NIDS :- Network Intrusion Detection System</a:t>
            </a:r>
          </a:p>
          <a:p>
            <a:r>
              <a:rPr lang="en-US" sz="2000" dirty="0">
                <a:solidFill>
                  <a:srgbClr val="BDC1C6"/>
                </a:solidFill>
                <a:latin typeface="arial" panose="020B0604020202020204" pitchFamily="34" charset="0"/>
              </a:rPr>
              <a:t>HIDS :- Host Intrusion Detection System</a:t>
            </a:r>
          </a:p>
          <a:p>
            <a:pPr marL="0" indent="0">
              <a:buNone/>
            </a:pPr>
            <a:endParaRPr lang="en-US" sz="2000" dirty="0">
              <a:solidFill>
                <a:srgbClr val="BDC1C6"/>
              </a:solidFill>
              <a:latin typeface="arial" panose="020B0604020202020204" pitchFamily="34" charset="0"/>
            </a:endParaRPr>
          </a:p>
          <a:p>
            <a:pPr marL="0" indent="0">
              <a:buNone/>
            </a:pPr>
            <a:r>
              <a:rPr lang="en-US" sz="2000" b="1" u="sng" dirty="0">
                <a:solidFill>
                  <a:schemeClr val="accent1">
                    <a:lumMod val="60000"/>
                    <a:lumOff val="40000"/>
                  </a:schemeClr>
                </a:solidFill>
                <a:latin typeface="arial" panose="020B0604020202020204" pitchFamily="34" charset="0"/>
              </a:rPr>
              <a:t>IPS :-  Intrusion Prevention System</a:t>
            </a:r>
          </a:p>
          <a:p>
            <a:pPr marL="0" indent="0" algn="l">
              <a:buNone/>
            </a:pPr>
            <a:r>
              <a:rPr lang="en-IN" sz="2000" b="0" i="0" dirty="0">
                <a:solidFill>
                  <a:srgbClr val="BDC1C6"/>
                </a:solidFill>
                <a:effectLst/>
                <a:latin typeface="arial" panose="020B0604020202020204" pitchFamily="34" charset="0"/>
              </a:rPr>
              <a:t>An intrusion prevention system (IPS) is a network security tool (which can be a hardware device or software) that continuously monitors a network for malicious activity and takes action to prevent it, including reporting, blocking, or dropping it, when it does occur.</a:t>
            </a:r>
            <a:endParaRPr lang="en-US" sz="2000" b="1" u="sng" dirty="0">
              <a:solidFill>
                <a:srgbClr val="BDC1C6"/>
              </a:solidFill>
              <a:latin typeface="arial" panose="020B0604020202020204" pitchFamily="34" charset="0"/>
            </a:endParaRPr>
          </a:p>
          <a:p>
            <a:pPr marL="0" indent="0">
              <a:buNone/>
            </a:pPr>
            <a:endParaRPr lang="en-IN" sz="2000" dirty="0"/>
          </a:p>
          <a:p>
            <a:pPr marL="0" indent="0">
              <a:buNone/>
            </a:pPr>
            <a:endParaRPr lang="en-IN" sz="2000" dirty="0"/>
          </a:p>
        </p:txBody>
      </p:sp>
    </p:spTree>
    <p:extLst>
      <p:ext uri="{BB962C8B-B14F-4D97-AF65-F5344CB8AC3E}">
        <p14:creationId xmlns:p14="http://schemas.microsoft.com/office/powerpoint/2010/main" val="2908968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4BC9F54-B9AE-EF0F-4935-438760AC9791}"/>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1" y="-46652"/>
            <a:ext cx="12188825" cy="6904652"/>
          </a:xfrm>
          <a:prstGeom prst="rect">
            <a:avLst/>
          </a:prstGeom>
        </p:spPr>
      </p:pic>
      <p:sp>
        <p:nvSpPr>
          <p:cNvPr id="2" name="Title 1">
            <a:extLst>
              <a:ext uri="{FF2B5EF4-FFF2-40B4-BE49-F238E27FC236}">
                <a16:creationId xmlns:a16="http://schemas.microsoft.com/office/drawing/2014/main" id="{8B21C871-7547-D70B-5441-1F4B28ADBE03}"/>
              </a:ext>
            </a:extLst>
          </p:cNvPr>
          <p:cNvSpPr>
            <a:spLocks noGrp="1"/>
          </p:cNvSpPr>
          <p:nvPr>
            <p:ph type="title"/>
          </p:nvPr>
        </p:nvSpPr>
        <p:spPr>
          <a:xfrm>
            <a:off x="1218883" y="274637"/>
            <a:ext cx="10360501" cy="778099"/>
          </a:xfrm>
        </p:spPr>
        <p:txBody>
          <a:bodyPr/>
          <a:lstStyle/>
          <a:p>
            <a:pPr algn="ctr"/>
            <a:r>
              <a:rPr lang="en-US" dirty="0">
                <a:solidFill>
                  <a:schemeClr val="accent1">
                    <a:lumMod val="60000"/>
                    <a:lumOff val="40000"/>
                  </a:schemeClr>
                </a:solidFill>
                <a:latin typeface="Britannic Bold" panose="020B0903060703020204" pitchFamily="34" charset="0"/>
              </a:rPr>
              <a:t>DOS/DDOS</a:t>
            </a:r>
            <a:endParaRPr lang="en-IN" dirty="0">
              <a:solidFill>
                <a:schemeClr val="accent1">
                  <a:lumMod val="60000"/>
                  <a:lumOff val="40000"/>
                </a:schemeClr>
              </a:solidFill>
              <a:latin typeface="Britannic Bold" panose="020B0903060703020204" pitchFamily="34" charset="0"/>
            </a:endParaRPr>
          </a:p>
        </p:txBody>
      </p:sp>
      <p:sp>
        <p:nvSpPr>
          <p:cNvPr id="3" name="Content Placeholder 2">
            <a:extLst>
              <a:ext uri="{FF2B5EF4-FFF2-40B4-BE49-F238E27FC236}">
                <a16:creationId xmlns:a16="http://schemas.microsoft.com/office/drawing/2014/main" id="{715419F4-8A43-831B-C16A-7AFB07CC2015}"/>
              </a:ext>
            </a:extLst>
          </p:cNvPr>
          <p:cNvSpPr>
            <a:spLocks noGrp="1"/>
          </p:cNvSpPr>
          <p:nvPr>
            <p:ph idx="1"/>
          </p:nvPr>
        </p:nvSpPr>
        <p:spPr>
          <a:xfrm>
            <a:off x="1218883" y="1556792"/>
            <a:ext cx="10360501" cy="5111333"/>
          </a:xfrm>
        </p:spPr>
        <p:txBody>
          <a:bodyPr>
            <a:normAutofit/>
          </a:bodyPr>
          <a:lstStyle/>
          <a:p>
            <a:pPr marL="0" indent="0">
              <a:buNone/>
            </a:pPr>
            <a:r>
              <a:rPr lang="en-US" b="1" i="0" dirty="0">
                <a:solidFill>
                  <a:schemeClr val="accent1">
                    <a:lumMod val="60000"/>
                    <a:lumOff val="40000"/>
                  </a:schemeClr>
                </a:solidFill>
                <a:effectLst/>
                <a:latin typeface="arial" panose="020B0604020202020204" pitchFamily="34" charset="0"/>
              </a:rPr>
              <a:t>DDOS:-</a:t>
            </a:r>
          </a:p>
          <a:p>
            <a:pPr marL="0" indent="0">
              <a:buNone/>
            </a:pPr>
            <a:r>
              <a:rPr lang="en-US" sz="2400" b="0" i="0" dirty="0">
                <a:solidFill>
                  <a:srgbClr val="BDC1C6"/>
                </a:solidFill>
                <a:effectLst/>
                <a:latin typeface="arial" panose="020B0604020202020204" pitchFamily="34" charset="0"/>
              </a:rPr>
              <a:t>A </a:t>
            </a:r>
            <a:r>
              <a:rPr lang="en-US" sz="2400" b="0" i="0" u="sng" dirty="0">
                <a:solidFill>
                  <a:schemeClr val="accent1">
                    <a:lumMod val="60000"/>
                    <a:lumOff val="40000"/>
                  </a:schemeClr>
                </a:solidFill>
                <a:effectLst/>
                <a:latin typeface="arial" panose="020B0604020202020204" pitchFamily="34" charset="0"/>
              </a:rPr>
              <a:t>Denial-of-Service </a:t>
            </a:r>
            <a:r>
              <a:rPr lang="en-US" sz="2400" b="0" i="0" dirty="0">
                <a:solidFill>
                  <a:srgbClr val="BDC1C6"/>
                </a:solidFill>
                <a:effectLst/>
                <a:latin typeface="arial" panose="020B0604020202020204" pitchFamily="34" charset="0"/>
              </a:rPr>
              <a:t>(DoS) attack is </a:t>
            </a:r>
            <a:r>
              <a:rPr lang="en-US" sz="2400" b="1" i="0" dirty="0">
                <a:solidFill>
                  <a:srgbClr val="BDC1C6"/>
                </a:solidFill>
                <a:effectLst/>
                <a:latin typeface="arial" panose="020B0604020202020204" pitchFamily="34" charset="0"/>
              </a:rPr>
              <a:t>an attack meant to shut down a machine or network, making it inaccessible to its intended users</a:t>
            </a:r>
            <a:r>
              <a:rPr lang="en-US" sz="2400" b="0" i="0" dirty="0">
                <a:solidFill>
                  <a:srgbClr val="BDC1C6"/>
                </a:solidFill>
                <a:effectLst/>
                <a:latin typeface="arial" panose="020B0604020202020204" pitchFamily="34" charset="0"/>
              </a:rPr>
              <a:t>. DoS attacks accomplish this by flooding the target with traffic, or sending it information that triggers a crash.</a:t>
            </a:r>
          </a:p>
          <a:p>
            <a:pPr marL="0" indent="0">
              <a:buNone/>
            </a:pPr>
            <a:r>
              <a:rPr lang="en-US" b="1" dirty="0">
                <a:solidFill>
                  <a:schemeClr val="accent1">
                    <a:lumMod val="60000"/>
                    <a:lumOff val="40000"/>
                  </a:schemeClr>
                </a:solidFill>
                <a:latin typeface="arial" panose="020B0604020202020204" pitchFamily="34" charset="0"/>
              </a:rPr>
              <a:t>DDOS:-</a:t>
            </a:r>
          </a:p>
          <a:p>
            <a:pPr marL="0" indent="0">
              <a:buNone/>
            </a:pPr>
            <a:r>
              <a:rPr lang="en-US" sz="2400" b="0" i="0" dirty="0">
                <a:solidFill>
                  <a:srgbClr val="BDC1C6"/>
                </a:solidFill>
                <a:effectLst/>
                <a:latin typeface="arial" panose="020B0604020202020204" pitchFamily="34" charset="0"/>
              </a:rPr>
              <a:t>DDoS Attack means "</a:t>
            </a:r>
            <a:r>
              <a:rPr lang="en-US" sz="2400" b="0" i="0" u="sng" dirty="0">
                <a:solidFill>
                  <a:schemeClr val="accent1">
                    <a:lumMod val="60000"/>
                    <a:lumOff val="40000"/>
                  </a:schemeClr>
                </a:solidFill>
                <a:effectLst/>
                <a:latin typeface="arial" panose="020B0604020202020204" pitchFamily="34" charset="0"/>
              </a:rPr>
              <a:t>Distributed Denial-of-Service </a:t>
            </a:r>
            <a:r>
              <a:rPr lang="en-US" sz="2400" b="0" i="0" dirty="0">
                <a:solidFill>
                  <a:srgbClr val="BDC1C6"/>
                </a:solidFill>
                <a:effectLst/>
                <a:latin typeface="arial" panose="020B0604020202020204" pitchFamily="34" charset="0"/>
              </a:rPr>
              <a:t>(DDoS) Attack" and it is </a:t>
            </a:r>
            <a:r>
              <a:rPr lang="en-US" sz="2400" b="1" i="0" dirty="0">
                <a:solidFill>
                  <a:srgbClr val="BDC1C6"/>
                </a:solidFill>
                <a:effectLst/>
                <a:latin typeface="arial" panose="020B0604020202020204" pitchFamily="34" charset="0"/>
              </a:rPr>
              <a:t>a cybercrime in which the attacker floods a server with internet traffic to prevent users from accessing connected online services and sites</a:t>
            </a:r>
            <a:r>
              <a:rPr lang="en-US" sz="2400" b="0" i="0" dirty="0">
                <a:solidFill>
                  <a:srgbClr val="BDC1C6"/>
                </a:solidFill>
                <a:effectLst/>
                <a:latin typeface="arial" panose="020B0604020202020204" pitchFamily="34" charset="0"/>
              </a:rPr>
              <a:t>.</a:t>
            </a:r>
            <a:endParaRPr lang="en-IN" sz="2400" dirty="0"/>
          </a:p>
        </p:txBody>
      </p:sp>
    </p:spTree>
    <p:extLst>
      <p:ext uri="{BB962C8B-B14F-4D97-AF65-F5344CB8AC3E}">
        <p14:creationId xmlns:p14="http://schemas.microsoft.com/office/powerpoint/2010/main" val="15749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9192488-80EE-10A7-C9C6-F1E8DE5106F3}"/>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1" y="0"/>
            <a:ext cx="12188825" cy="6858000"/>
          </a:xfrm>
          <a:prstGeom prst="rect">
            <a:avLst/>
          </a:prstGeom>
        </p:spPr>
      </p:pic>
      <p:sp>
        <p:nvSpPr>
          <p:cNvPr id="2" name="Title 1">
            <a:extLst>
              <a:ext uri="{FF2B5EF4-FFF2-40B4-BE49-F238E27FC236}">
                <a16:creationId xmlns:a16="http://schemas.microsoft.com/office/drawing/2014/main" id="{E2DBD9EC-2EA7-24A1-82ED-17934B906363}"/>
              </a:ext>
            </a:extLst>
          </p:cNvPr>
          <p:cNvSpPr>
            <a:spLocks noGrp="1"/>
          </p:cNvSpPr>
          <p:nvPr>
            <p:ph type="title"/>
          </p:nvPr>
        </p:nvSpPr>
        <p:spPr>
          <a:xfrm>
            <a:off x="1218883" y="227984"/>
            <a:ext cx="10360501" cy="1223963"/>
          </a:xfrm>
        </p:spPr>
        <p:txBody>
          <a:bodyPr>
            <a:normAutofit/>
          </a:bodyPr>
          <a:lstStyle/>
          <a:p>
            <a:pPr algn="ctr"/>
            <a:r>
              <a:rPr lang="en-US" sz="4400" b="1" dirty="0">
                <a:solidFill>
                  <a:schemeClr val="accent1">
                    <a:lumMod val="60000"/>
                    <a:lumOff val="40000"/>
                  </a:schemeClr>
                </a:solidFill>
                <a:latin typeface="Britannic Bold" panose="020B0903060703020204" pitchFamily="34" charset="0"/>
              </a:rPr>
              <a:t>MALWARE</a:t>
            </a:r>
            <a:endParaRPr lang="en-IN" sz="4400" b="1" dirty="0">
              <a:solidFill>
                <a:schemeClr val="accent1">
                  <a:lumMod val="60000"/>
                  <a:lumOff val="40000"/>
                </a:schemeClr>
              </a:solidFill>
              <a:latin typeface="Britannic Bold" panose="020B0903060703020204" pitchFamily="34" charset="0"/>
            </a:endParaRPr>
          </a:p>
        </p:txBody>
      </p:sp>
      <p:sp>
        <p:nvSpPr>
          <p:cNvPr id="3" name="Content Placeholder 2">
            <a:extLst>
              <a:ext uri="{FF2B5EF4-FFF2-40B4-BE49-F238E27FC236}">
                <a16:creationId xmlns:a16="http://schemas.microsoft.com/office/drawing/2014/main" id="{E3DA6CD3-29AE-AB52-3782-DA6E55EACCBB}"/>
              </a:ext>
            </a:extLst>
          </p:cNvPr>
          <p:cNvSpPr>
            <a:spLocks noGrp="1"/>
          </p:cNvSpPr>
          <p:nvPr>
            <p:ph idx="1"/>
          </p:nvPr>
        </p:nvSpPr>
        <p:spPr/>
        <p:txBody>
          <a:bodyPr>
            <a:normAutofit/>
          </a:bodyPr>
          <a:lstStyle/>
          <a:p>
            <a:pPr marL="0" indent="0">
              <a:buNone/>
            </a:pPr>
            <a:r>
              <a:rPr lang="en-US" sz="3200" b="1" i="0" u="sng" dirty="0">
                <a:solidFill>
                  <a:srgbClr val="BDC1C6"/>
                </a:solidFill>
                <a:effectLst/>
                <a:latin typeface="arial" panose="020B0604020202020204" pitchFamily="34" charset="0"/>
              </a:rPr>
              <a:t>Malware</a:t>
            </a:r>
            <a:r>
              <a:rPr lang="en-US" sz="2000" b="0" i="0" dirty="0">
                <a:solidFill>
                  <a:srgbClr val="BDC1C6"/>
                </a:solidFill>
                <a:effectLst/>
                <a:latin typeface="arial" panose="020B0604020202020204" pitchFamily="34" charset="0"/>
              </a:rPr>
              <a:t> is </a:t>
            </a:r>
            <a:r>
              <a:rPr lang="en-US" sz="2000" b="1" i="0" dirty="0">
                <a:solidFill>
                  <a:srgbClr val="BDC1C6"/>
                </a:solidFill>
                <a:effectLst/>
                <a:latin typeface="arial" panose="020B0604020202020204" pitchFamily="34" charset="0"/>
              </a:rPr>
              <a:t>intrusive software that is designed to damage and destroy computers and computer systems</a:t>
            </a:r>
            <a:r>
              <a:rPr lang="en-US" sz="2000" b="0" i="0" dirty="0">
                <a:solidFill>
                  <a:srgbClr val="BDC1C6"/>
                </a:solidFill>
                <a:effectLst/>
                <a:latin typeface="arial" panose="020B0604020202020204" pitchFamily="34" charset="0"/>
              </a:rPr>
              <a:t>. Malware is a contraction for “malicious software.” Examples of common malware includes viruses, worms, Trojan viruses, spyware, adware, and ransomware.</a:t>
            </a:r>
          </a:p>
          <a:p>
            <a:pPr marL="0" indent="0">
              <a:buNone/>
            </a:pPr>
            <a:r>
              <a:rPr lang="en-US" sz="2000" b="1" u="sng" dirty="0">
                <a:solidFill>
                  <a:schemeClr val="accent1">
                    <a:lumMod val="60000"/>
                    <a:lumOff val="40000"/>
                  </a:schemeClr>
                </a:solidFill>
                <a:latin typeface="Britannic Bold" panose="020B0903060703020204" pitchFamily="34" charset="0"/>
              </a:rPr>
              <a:t>MALWARE PRECAUTIONS </a:t>
            </a:r>
            <a:r>
              <a:rPr lang="en-US" sz="2000" dirty="0">
                <a:solidFill>
                  <a:srgbClr val="BDC1C6"/>
                </a:solidFill>
                <a:latin typeface="arial" panose="020B0604020202020204" pitchFamily="34" charset="0"/>
              </a:rPr>
              <a:t>:-</a:t>
            </a:r>
          </a:p>
          <a:p>
            <a:pPr algn="l">
              <a:buFont typeface="Arial" panose="020B0604020202020204" pitchFamily="34" charset="0"/>
              <a:buChar char="•"/>
            </a:pPr>
            <a:r>
              <a:rPr lang="en-US" sz="1400" b="0" i="0" dirty="0">
                <a:solidFill>
                  <a:srgbClr val="BDC1C6"/>
                </a:solidFill>
                <a:effectLst/>
                <a:latin typeface="arial" panose="020B0604020202020204" pitchFamily="34" charset="0"/>
              </a:rPr>
              <a:t>Keep your computer and software updated. </a:t>
            </a:r>
          </a:p>
          <a:p>
            <a:pPr algn="l">
              <a:buFont typeface="Arial" panose="020B0604020202020204" pitchFamily="34" charset="0"/>
              <a:buChar char="•"/>
            </a:pPr>
            <a:r>
              <a:rPr lang="en-US" sz="1400" b="0" i="0" dirty="0">
                <a:solidFill>
                  <a:srgbClr val="BDC1C6"/>
                </a:solidFill>
                <a:effectLst/>
                <a:latin typeface="arial" panose="020B0604020202020204" pitchFamily="34" charset="0"/>
              </a:rPr>
              <a:t>Use a non-administrator account whenever possible. </a:t>
            </a:r>
          </a:p>
          <a:p>
            <a:pPr algn="l">
              <a:buFont typeface="Arial" panose="020B0604020202020204" pitchFamily="34" charset="0"/>
              <a:buChar char="•"/>
            </a:pPr>
            <a:r>
              <a:rPr lang="en-US" sz="1400" b="0" i="0" dirty="0">
                <a:solidFill>
                  <a:srgbClr val="BDC1C6"/>
                </a:solidFill>
                <a:effectLst/>
                <a:latin typeface="arial" panose="020B0604020202020204" pitchFamily="34" charset="0"/>
              </a:rPr>
              <a:t>Think twice before clicking links or downloading anything. </a:t>
            </a:r>
          </a:p>
          <a:p>
            <a:pPr algn="l">
              <a:buFont typeface="Arial" panose="020B0604020202020204" pitchFamily="34" charset="0"/>
              <a:buChar char="•"/>
            </a:pPr>
            <a:r>
              <a:rPr lang="en-US" sz="1400" b="0" i="0" dirty="0">
                <a:solidFill>
                  <a:srgbClr val="BDC1C6"/>
                </a:solidFill>
                <a:effectLst/>
                <a:latin typeface="arial" panose="020B0604020202020204" pitchFamily="34" charset="0"/>
              </a:rPr>
              <a:t>Be careful about opening email attachments or images. </a:t>
            </a:r>
          </a:p>
          <a:p>
            <a:pPr algn="l">
              <a:buFont typeface="Arial" panose="020B0604020202020204" pitchFamily="34" charset="0"/>
              <a:buChar char="•"/>
            </a:pPr>
            <a:r>
              <a:rPr lang="en-US" sz="1400" b="0" i="0" dirty="0">
                <a:solidFill>
                  <a:srgbClr val="BDC1C6"/>
                </a:solidFill>
                <a:effectLst/>
                <a:latin typeface="arial" panose="020B0604020202020204" pitchFamily="34" charset="0"/>
              </a:rPr>
              <a:t>Don't trust pop-up windows that ask you to download software.</a:t>
            </a:r>
          </a:p>
          <a:p>
            <a:pPr algn="l">
              <a:buFont typeface="Arial" panose="020B0604020202020204" pitchFamily="34" charset="0"/>
              <a:buChar char="•"/>
            </a:pPr>
            <a:r>
              <a:rPr lang="en-US" sz="1400" b="0" i="0" dirty="0">
                <a:solidFill>
                  <a:srgbClr val="BDC1C6"/>
                </a:solidFill>
                <a:effectLst/>
                <a:latin typeface="arial" panose="020B0604020202020204" pitchFamily="34" charset="0"/>
              </a:rPr>
              <a:t>Limit your file-sharing</a:t>
            </a:r>
          </a:p>
          <a:p>
            <a:pPr marL="0" indent="0">
              <a:buNone/>
            </a:pPr>
            <a:endParaRPr lang="en-IN" sz="2000" dirty="0"/>
          </a:p>
        </p:txBody>
      </p:sp>
    </p:spTree>
    <p:extLst>
      <p:ext uri="{BB962C8B-B14F-4D97-AF65-F5344CB8AC3E}">
        <p14:creationId xmlns:p14="http://schemas.microsoft.com/office/powerpoint/2010/main" val="4206194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D867849-7FC0-F057-8DC6-0CEC2D1C61AA}"/>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1" y="0"/>
            <a:ext cx="12188824" cy="6858000"/>
          </a:xfrm>
          <a:prstGeom prst="rect">
            <a:avLst/>
          </a:prstGeom>
        </p:spPr>
      </p:pic>
      <p:sp>
        <p:nvSpPr>
          <p:cNvPr id="2" name="Title 1">
            <a:extLst>
              <a:ext uri="{FF2B5EF4-FFF2-40B4-BE49-F238E27FC236}">
                <a16:creationId xmlns:a16="http://schemas.microsoft.com/office/drawing/2014/main" id="{64E3590D-55E9-0BD2-8291-C9D05BC16F2D}"/>
              </a:ext>
            </a:extLst>
          </p:cNvPr>
          <p:cNvSpPr>
            <a:spLocks noGrp="1"/>
          </p:cNvSpPr>
          <p:nvPr>
            <p:ph type="title"/>
          </p:nvPr>
        </p:nvSpPr>
        <p:spPr/>
        <p:txBody>
          <a:bodyPr>
            <a:normAutofit/>
          </a:bodyPr>
          <a:lstStyle/>
          <a:p>
            <a:r>
              <a:rPr lang="en-US" sz="4800" b="1" dirty="0">
                <a:solidFill>
                  <a:schemeClr val="accent1">
                    <a:lumMod val="60000"/>
                    <a:lumOff val="40000"/>
                  </a:schemeClr>
                </a:solidFill>
                <a:latin typeface="Bradley Hand ITC" panose="03070402050302030203" pitchFamily="66" charset="0"/>
              </a:rPr>
              <a:t>WIRELESS ATTACKS</a:t>
            </a:r>
            <a:endParaRPr lang="en-IN" sz="4800" b="1" dirty="0">
              <a:solidFill>
                <a:schemeClr val="accent1">
                  <a:lumMod val="60000"/>
                  <a:lumOff val="40000"/>
                </a:schemeClr>
              </a:solidFill>
              <a:latin typeface="Bradley Hand ITC" panose="03070402050302030203" pitchFamily="66" charset="0"/>
            </a:endParaRPr>
          </a:p>
        </p:txBody>
      </p:sp>
      <p:sp>
        <p:nvSpPr>
          <p:cNvPr id="3" name="Content Placeholder 2">
            <a:extLst>
              <a:ext uri="{FF2B5EF4-FFF2-40B4-BE49-F238E27FC236}">
                <a16:creationId xmlns:a16="http://schemas.microsoft.com/office/drawing/2014/main" id="{A23C7D81-B4D4-4EC4-04C4-C64B0BA590E3}"/>
              </a:ext>
            </a:extLst>
          </p:cNvPr>
          <p:cNvSpPr>
            <a:spLocks noGrp="1"/>
          </p:cNvSpPr>
          <p:nvPr>
            <p:ph idx="1"/>
          </p:nvPr>
        </p:nvSpPr>
        <p:spPr>
          <a:xfrm>
            <a:off x="765820" y="1976434"/>
            <a:ext cx="11089231" cy="4881566"/>
          </a:xfrm>
        </p:spPr>
        <p:txBody>
          <a:bodyPr>
            <a:normAutofit/>
          </a:bodyPr>
          <a:lstStyle/>
          <a:p>
            <a:pPr marL="0" indent="0">
              <a:buNone/>
            </a:pPr>
            <a:r>
              <a:rPr lang="en-US" sz="2400" dirty="0"/>
              <a:t>Wireless attacks include of  :-</a:t>
            </a:r>
          </a:p>
          <a:p>
            <a:r>
              <a:rPr lang="en-US" sz="2400" b="1" dirty="0"/>
              <a:t>WIFI Hacking </a:t>
            </a:r>
            <a:r>
              <a:rPr lang="en-US" sz="2000" dirty="0"/>
              <a:t>- </a:t>
            </a:r>
            <a:r>
              <a:rPr lang="en-US" sz="2000" b="0" i="0" dirty="0" err="1">
                <a:solidFill>
                  <a:srgbClr val="BDC1C6"/>
                </a:solidFill>
                <a:effectLst/>
                <a:latin typeface="arial" panose="020B0604020202020204" pitchFamily="34" charset="0"/>
              </a:rPr>
              <a:t>Wifi</a:t>
            </a:r>
            <a:r>
              <a:rPr lang="en-US" sz="2000" b="0" i="0" dirty="0">
                <a:solidFill>
                  <a:srgbClr val="BDC1C6"/>
                </a:solidFill>
                <a:effectLst/>
                <a:latin typeface="arial" panose="020B0604020202020204" pitchFamily="34" charset="0"/>
              </a:rPr>
              <a:t> hacking is essentially </a:t>
            </a:r>
            <a:r>
              <a:rPr lang="en-US" sz="2000" b="1" i="0" dirty="0">
                <a:solidFill>
                  <a:srgbClr val="BDC1C6"/>
                </a:solidFill>
                <a:effectLst/>
                <a:latin typeface="arial" panose="020B0604020202020204" pitchFamily="34" charset="0"/>
              </a:rPr>
              <a:t>cracking the security protocols in a wireless network, granting full access for the hacker to view, store, download, or abuse the wireless network</a:t>
            </a:r>
            <a:r>
              <a:rPr lang="en-US" sz="2000" b="0" i="0" dirty="0">
                <a:solidFill>
                  <a:srgbClr val="BDC1C6"/>
                </a:solidFill>
                <a:effectLst/>
                <a:latin typeface="arial" panose="020B0604020202020204" pitchFamily="34" charset="0"/>
              </a:rPr>
              <a:t>. when someone hacks into a </a:t>
            </a:r>
            <a:r>
              <a:rPr lang="en-US" sz="2000" b="0" i="0" dirty="0" err="1">
                <a:solidFill>
                  <a:srgbClr val="BDC1C6"/>
                </a:solidFill>
                <a:effectLst/>
                <a:latin typeface="arial" panose="020B0604020202020204" pitchFamily="34" charset="0"/>
              </a:rPr>
              <a:t>Wifi</a:t>
            </a:r>
            <a:r>
              <a:rPr lang="en-US" sz="2000" b="0" i="0" dirty="0">
                <a:solidFill>
                  <a:srgbClr val="BDC1C6"/>
                </a:solidFill>
                <a:effectLst/>
                <a:latin typeface="arial" panose="020B0604020202020204" pitchFamily="34" charset="0"/>
              </a:rPr>
              <a:t>, they are able to observe all the data that is being sent via the network.</a:t>
            </a:r>
          </a:p>
          <a:p>
            <a:pPr marL="0" indent="0">
              <a:buNone/>
            </a:pPr>
            <a:r>
              <a:rPr lang="en-US" sz="2000" b="1" u="sng" dirty="0" err="1">
                <a:solidFill>
                  <a:srgbClr val="BDC1C6"/>
                </a:solidFill>
                <a:latin typeface="arial" panose="020B0604020202020204" pitchFamily="34" charset="0"/>
              </a:rPr>
              <a:t>Wifi</a:t>
            </a:r>
            <a:r>
              <a:rPr lang="en-US" sz="2000" b="1" u="sng" dirty="0">
                <a:solidFill>
                  <a:srgbClr val="BDC1C6"/>
                </a:solidFill>
                <a:latin typeface="arial" panose="020B0604020202020204" pitchFamily="34" charset="0"/>
              </a:rPr>
              <a:t> hacking tools used in Linux(kali)</a:t>
            </a:r>
            <a:r>
              <a:rPr lang="en-US" sz="2000" dirty="0">
                <a:solidFill>
                  <a:srgbClr val="BDC1C6"/>
                </a:solidFill>
                <a:latin typeface="arial" panose="020B0604020202020204" pitchFamily="34" charset="0"/>
              </a:rPr>
              <a:t>:- </a:t>
            </a:r>
            <a:r>
              <a:rPr lang="en-US" sz="2000" dirty="0" err="1">
                <a:solidFill>
                  <a:srgbClr val="BDC1C6"/>
                </a:solidFill>
                <a:latin typeface="arial" panose="020B0604020202020204" pitchFamily="34" charset="0"/>
              </a:rPr>
              <a:t>wifite</a:t>
            </a:r>
            <a:r>
              <a:rPr lang="en-US" sz="2000" dirty="0">
                <a:solidFill>
                  <a:srgbClr val="BDC1C6"/>
                </a:solidFill>
                <a:latin typeface="arial" panose="020B0604020202020204" pitchFamily="34" charset="0"/>
              </a:rPr>
              <a:t> , reaver , </a:t>
            </a:r>
            <a:r>
              <a:rPr lang="en-US" sz="2000" dirty="0" err="1">
                <a:solidFill>
                  <a:srgbClr val="BDC1C6"/>
                </a:solidFill>
                <a:latin typeface="arial" panose="020B0604020202020204" pitchFamily="34" charset="0"/>
              </a:rPr>
              <a:t>aircrack</a:t>
            </a:r>
            <a:r>
              <a:rPr lang="en-US" sz="2000" dirty="0">
                <a:solidFill>
                  <a:srgbClr val="BDC1C6"/>
                </a:solidFill>
                <a:latin typeface="arial" panose="020B0604020202020204" pitchFamily="34" charset="0"/>
              </a:rPr>
              <a:t>-ng , fluxion</a:t>
            </a:r>
            <a:endParaRPr lang="en-US" sz="2000" dirty="0"/>
          </a:p>
          <a:p>
            <a:r>
              <a:rPr lang="en-US" sz="2400" b="1" dirty="0"/>
              <a:t>MITM (man in the middle) </a:t>
            </a:r>
            <a:r>
              <a:rPr lang="en-US" sz="2000" dirty="0"/>
              <a:t>- </a:t>
            </a:r>
            <a:r>
              <a:rPr lang="en-US" sz="2000" b="1" i="0" dirty="0">
                <a:solidFill>
                  <a:srgbClr val="BDC1C6"/>
                </a:solidFill>
                <a:effectLst/>
                <a:latin typeface="arial" panose="020B0604020202020204" pitchFamily="34" charset="0"/>
              </a:rPr>
              <a:t>An attack in which an attacker is positioned between two communicating parties in order to intercept and/or alter data traveling between them</a:t>
            </a:r>
            <a:r>
              <a:rPr lang="en-US" sz="2000" b="0" i="0" dirty="0">
                <a:solidFill>
                  <a:srgbClr val="BDC1C6"/>
                </a:solidFill>
                <a:effectLst/>
                <a:latin typeface="arial" panose="020B0604020202020204" pitchFamily="34" charset="0"/>
              </a:rPr>
              <a:t>.</a:t>
            </a:r>
          </a:p>
          <a:p>
            <a:pPr marL="0" indent="0">
              <a:buNone/>
            </a:pPr>
            <a:r>
              <a:rPr lang="en-US" sz="2000" u="sng" dirty="0">
                <a:solidFill>
                  <a:srgbClr val="BDC1C6"/>
                </a:solidFill>
                <a:latin typeface="arial" panose="020B0604020202020204" pitchFamily="34" charset="0"/>
              </a:rPr>
              <a:t>MITM tools </a:t>
            </a:r>
            <a:r>
              <a:rPr lang="en-US" sz="2000" b="1" u="sng" dirty="0">
                <a:solidFill>
                  <a:srgbClr val="BDC1C6"/>
                </a:solidFill>
                <a:latin typeface="arial" panose="020B0604020202020204" pitchFamily="34" charset="0"/>
              </a:rPr>
              <a:t>used in Linux(kali)</a:t>
            </a:r>
            <a:r>
              <a:rPr lang="en-US" sz="2000" u="sng" dirty="0">
                <a:solidFill>
                  <a:srgbClr val="BDC1C6"/>
                </a:solidFill>
                <a:latin typeface="arial" panose="020B0604020202020204" pitchFamily="34" charset="0"/>
              </a:rPr>
              <a:t> </a:t>
            </a:r>
            <a:r>
              <a:rPr lang="en-US" sz="2000" dirty="0">
                <a:solidFill>
                  <a:srgbClr val="BDC1C6"/>
                </a:solidFill>
                <a:latin typeface="arial" panose="020B0604020202020204" pitchFamily="34" charset="0"/>
              </a:rPr>
              <a:t>:- packet </a:t>
            </a:r>
            <a:r>
              <a:rPr lang="en-US" sz="2000" dirty="0" err="1">
                <a:solidFill>
                  <a:srgbClr val="BDC1C6"/>
                </a:solidFill>
                <a:latin typeface="arial" panose="020B0604020202020204" pitchFamily="34" charset="0"/>
              </a:rPr>
              <a:t>creater</a:t>
            </a:r>
            <a:r>
              <a:rPr lang="en-US" sz="2000" dirty="0">
                <a:solidFill>
                  <a:srgbClr val="BDC1C6"/>
                </a:solidFill>
                <a:latin typeface="arial" panose="020B0604020202020204" pitchFamily="34" charset="0"/>
              </a:rPr>
              <a:t> , </a:t>
            </a:r>
            <a:r>
              <a:rPr lang="en-US" sz="2000" dirty="0" err="1">
                <a:solidFill>
                  <a:srgbClr val="BDC1C6"/>
                </a:solidFill>
                <a:latin typeface="arial" panose="020B0604020202020204" pitchFamily="34" charset="0"/>
              </a:rPr>
              <a:t>eatercap</a:t>
            </a:r>
            <a:r>
              <a:rPr lang="en-US" sz="2000" dirty="0">
                <a:solidFill>
                  <a:srgbClr val="BDC1C6"/>
                </a:solidFill>
                <a:latin typeface="arial" panose="020B0604020202020204" pitchFamily="34" charset="0"/>
              </a:rPr>
              <a:t> , </a:t>
            </a:r>
            <a:r>
              <a:rPr lang="en-US" sz="2000" dirty="0" err="1">
                <a:solidFill>
                  <a:srgbClr val="BDC1C6"/>
                </a:solidFill>
                <a:latin typeface="arial" panose="020B0604020202020204" pitchFamily="34" charset="0"/>
              </a:rPr>
              <a:t>Dsniff</a:t>
            </a:r>
            <a:r>
              <a:rPr lang="en-US" sz="2000" dirty="0">
                <a:solidFill>
                  <a:srgbClr val="BDC1C6"/>
                </a:solidFill>
                <a:latin typeface="arial" panose="020B0604020202020204" pitchFamily="34" charset="0"/>
              </a:rPr>
              <a:t> , Driftnet</a:t>
            </a:r>
            <a:endParaRPr lang="en-US" sz="2000" dirty="0"/>
          </a:p>
          <a:p>
            <a:pPr marL="0" indent="0">
              <a:buNone/>
            </a:pPr>
            <a:endParaRPr lang="en-US" sz="2000" dirty="0"/>
          </a:p>
          <a:p>
            <a:pPr marL="0" indent="0">
              <a:buNone/>
            </a:pPr>
            <a:endParaRPr lang="en-IN" sz="2000" dirty="0"/>
          </a:p>
        </p:txBody>
      </p:sp>
    </p:spTree>
    <p:extLst>
      <p:ext uri="{BB962C8B-B14F-4D97-AF65-F5344CB8AC3E}">
        <p14:creationId xmlns:p14="http://schemas.microsoft.com/office/powerpoint/2010/main" val="3511382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CCD4DDA-DB5F-DB99-D0E9-C90F4B0E0E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88825" cy="6858000"/>
          </a:xfrm>
          <a:prstGeom prst="rect">
            <a:avLst/>
          </a:prstGeom>
        </p:spPr>
      </p:pic>
    </p:spTree>
    <p:extLst>
      <p:ext uri="{BB962C8B-B14F-4D97-AF65-F5344CB8AC3E}">
        <p14:creationId xmlns:p14="http://schemas.microsoft.com/office/powerpoint/2010/main" val="38747512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0EB04-EFEB-251C-DD7A-67E5498F4CC9}"/>
              </a:ext>
            </a:extLst>
          </p:cNvPr>
          <p:cNvSpPr>
            <a:spLocks noGrp="1"/>
          </p:cNvSpPr>
          <p:nvPr>
            <p:ph type="ctrTitle"/>
          </p:nvPr>
        </p:nvSpPr>
        <p:spPr>
          <a:xfrm>
            <a:off x="1625176" y="584201"/>
            <a:ext cx="9149756" cy="1260624"/>
          </a:xfrm>
        </p:spPr>
        <p:txBody>
          <a:bodyPr>
            <a:normAutofit/>
          </a:bodyPr>
          <a:lstStyle/>
          <a:p>
            <a:pPr algn="ctr"/>
            <a:r>
              <a:rPr lang="en-US" sz="6000" b="1" u="sng" dirty="0">
                <a:ln>
                  <a:solidFill>
                    <a:schemeClr val="bg2">
                      <a:lumMod val="75000"/>
                    </a:schemeClr>
                  </a:solidFill>
                </a:ln>
                <a:solidFill>
                  <a:schemeClr val="accent1">
                    <a:lumMod val="60000"/>
                    <a:lumOff val="40000"/>
                  </a:schemeClr>
                </a:solidFill>
                <a:latin typeface="Bahnschrift Condensed" panose="020B0502040204020203" pitchFamily="34" charset="0"/>
              </a:rPr>
              <a:t>What is Cyber Security all about ?</a:t>
            </a:r>
            <a:endParaRPr lang="en-IN" sz="6000" b="1" u="sng" dirty="0">
              <a:ln>
                <a:solidFill>
                  <a:schemeClr val="bg2">
                    <a:lumMod val="75000"/>
                  </a:schemeClr>
                </a:solidFill>
              </a:ln>
              <a:solidFill>
                <a:schemeClr val="accent1">
                  <a:lumMod val="60000"/>
                  <a:lumOff val="40000"/>
                </a:schemeClr>
              </a:solidFill>
              <a:latin typeface="Bahnschrift Condensed" panose="020B0502040204020203" pitchFamily="34" charset="0"/>
            </a:endParaRPr>
          </a:p>
        </p:txBody>
      </p:sp>
      <p:sp>
        <p:nvSpPr>
          <p:cNvPr id="3" name="Subtitle 2">
            <a:extLst>
              <a:ext uri="{FF2B5EF4-FFF2-40B4-BE49-F238E27FC236}">
                <a16:creationId xmlns:a16="http://schemas.microsoft.com/office/drawing/2014/main" id="{ABB2B364-F458-F092-CFAB-75DD870980C9}"/>
              </a:ext>
            </a:extLst>
          </p:cNvPr>
          <p:cNvSpPr>
            <a:spLocks noGrp="1"/>
          </p:cNvSpPr>
          <p:nvPr>
            <p:ph type="subTitle" idx="1"/>
          </p:nvPr>
        </p:nvSpPr>
        <p:spPr>
          <a:xfrm>
            <a:off x="1269876" y="2420888"/>
            <a:ext cx="8735325" cy="3117056"/>
          </a:xfrm>
        </p:spPr>
        <p:txBody>
          <a:bodyPr>
            <a:normAutofit lnSpcReduction="10000"/>
          </a:bodyPr>
          <a:lstStyle/>
          <a:p>
            <a:pPr algn="l" fontAlgn="base"/>
            <a:r>
              <a:rPr lang="en-US" sz="2400" b="0" i="0" dirty="0">
                <a:solidFill>
                  <a:schemeClr val="tx1">
                    <a:lumMod val="85000"/>
                  </a:schemeClr>
                </a:solidFill>
                <a:effectLst/>
                <a:latin typeface="Bahnschrift Condensed" panose="020B0502040204020203" pitchFamily="34" charset="0"/>
              </a:rPr>
              <a:t>Cybersecurity is the practice of protecting systems, networks, and programs from digital attacks. These  </a:t>
            </a:r>
            <a:r>
              <a:rPr lang="en-US" sz="2400" b="1" i="0" u="none" strike="noStrike" dirty="0">
                <a:solidFill>
                  <a:srgbClr val="007493"/>
                </a:solidFill>
                <a:effectLst/>
                <a:latin typeface="Bahnschrift Condensed" panose="020B0502040204020203" pitchFamily="34" charset="0"/>
                <a:hlinkClick r:id="rId2"/>
              </a:rPr>
              <a:t>cyberattacks</a:t>
            </a:r>
            <a:r>
              <a:rPr lang="en-US" sz="2400" b="0" i="0" dirty="0">
                <a:solidFill>
                  <a:schemeClr val="tx1">
                    <a:lumMod val="85000"/>
                  </a:schemeClr>
                </a:solidFill>
                <a:effectLst/>
                <a:latin typeface="Bahnschrift Condensed" panose="020B0502040204020203" pitchFamily="34" charset="0"/>
              </a:rPr>
              <a:t>  are usually aimed at accessing, changing, or destroying sensitive information; extorting money from users; or interrupting normal business processes.</a:t>
            </a:r>
          </a:p>
          <a:p>
            <a:pPr algn="l" fontAlgn="base"/>
            <a:endParaRPr lang="en-US" sz="2400" b="0" i="0" dirty="0">
              <a:solidFill>
                <a:schemeClr val="tx1">
                  <a:lumMod val="85000"/>
                </a:schemeClr>
              </a:solidFill>
              <a:effectLst/>
              <a:latin typeface="Bahnschrift Condensed" panose="020B0502040204020203" pitchFamily="34" charset="0"/>
            </a:endParaRPr>
          </a:p>
          <a:p>
            <a:pPr algn="l" fontAlgn="base"/>
            <a:r>
              <a:rPr lang="en-US" sz="2400" b="0" i="0" dirty="0">
                <a:solidFill>
                  <a:schemeClr val="tx1">
                    <a:lumMod val="85000"/>
                  </a:schemeClr>
                </a:solidFill>
                <a:effectLst/>
                <a:latin typeface="Bahnschrift Condensed" panose="020B0502040204020203" pitchFamily="34" charset="0"/>
              </a:rPr>
              <a:t>Implementing effective cybersecurity measures is particularly challenging today because there are more devices than people, and attackers are becoming more innovative</a:t>
            </a:r>
          </a:p>
          <a:p>
            <a:endParaRPr lang="en-IN" dirty="0"/>
          </a:p>
        </p:txBody>
      </p:sp>
    </p:spTree>
    <p:extLst>
      <p:ext uri="{BB962C8B-B14F-4D97-AF65-F5344CB8AC3E}">
        <p14:creationId xmlns:p14="http://schemas.microsoft.com/office/powerpoint/2010/main" val="37059398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90A4CA-F2F3-A5E2-A907-AC024D41551E}"/>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261764" y="0"/>
            <a:ext cx="12188825" cy="6883536"/>
          </a:xfrm>
          <a:prstGeom prst="rect">
            <a:avLst/>
          </a:prstGeom>
        </p:spPr>
      </p:pic>
      <p:sp>
        <p:nvSpPr>
          <p:cNvPr id="2" name="Title 1">
            <a:extLst>
              <a:ext uri="{FF2B5EF4-FFF2-40B4-BE49-F238E27FC236}">
                <a16:creationId xmlns:a16="http://schemas.microsoft.com/office/drawing/2014/main" id="{84DF2851-A40A-F0C2-3143-56D88E70CA74}"/>
              </a:ext>
            </a:extLst>
          </p:cNvPr>
          <p:cNvSpPr>
            <a:spLocks noGrp="1"/>
          </p:cNvSpPr>
          <p:nvPr>
            <p:ph type="title"/>
          </p:nvPr>
        </p:nvSpPr>
        <p:spPr/>
        <p:txBody>
          <a:bodyPr>
            <a:normAutofit/>
          </a:bodyPr>
          <a:lstStyle/>
          <a:p>
            <a:r>
              <a:rPr lang="en-US" sz="6000" dirty="0">
                <a:solidFill>
                  <a:schemeClr val="accent1">
                    <a:lumMod val="60000"/>
                    <a:lumOff val="40000"/>
                  </a:schemeClr>
                </a:solidFill>
                <a:latin typeface="Bahnschrift SemiBold SemiConden" panose="020B0502040204020203" pitchFamily="34" charset="0"/>
              </a:rPr>
              <a:t>Hacking </a:t>
            </a:r>
            <a:endParaRPr lang="en-IN" sz="6000" dirty="0">
              <a:solidFill>
                <a:schemeClr val="accent1">
                  <a:lumMod val="60000"/>
                  <a:lumOff val="40000"/>
                </a:schemeClr>
              </a:solidFill>
              <a:latin typeface="Bahnschrift SemiBold SemiConden" panose="020B0502040204020203" pitchFamily="34" charset="0"/>
            </a:endParaRPr>
          </a:p>
        </p:txBody>
      </p:sp>
      <p:sp>
        <p:nvSpPr>
          <p:cNvPr id="3" name="Content Placeholder 2">
            <a:extLst>
              <a:ext uri="{FF2B5EF4-FFF2-40B4-BE49-F238E27FC236}">
                <a16:creationId xmlns:a16="http://schemas.microsoft.com/office/drawing/2014/main" id="{3AB96978-FB11-232A-5CC4-32407391AF7B}"/>
              </a:ext>
            </a:extLst>
          </p:cNvPr>
          <p:cNvSpPr>
            <a:spLocks noGrp="1"/>
          </p:cNvSpPr>
          <p:nvPr>
            <p:ph idx="1"/>
          </p:nvPr>
        </p:nvSpPr>
        <p:spPr>
          <a:xfrm>
            <a:off x="1269876" y="2204864"/>
            <a:ext cx="10360501" cy="4462272"/>
          </a:xfrm>
        </p:spPr>
        <p:txBody>
          <a:bodyPr/>
          <a:lstStyle/>
          <a:p>
            <a:pPr marL="0" indent="0">
              <a:buNone/>
            </a:pPr>
            <a:r>
              <a:rPr lang="en-US" b="1" dirty="0">
                <a:solidFill>
                  <a:schemeClr val="accent1">
                    <a:lumMod val="60000"/>
                    <a:lumOff val="40000"/>
                  </a:schemeClr>
                </a:solidFill>
                <a:latin typeface="Bahnschrift Light Condensed" panose="020B0502040204020203" pitchFamily="34" charset="0"/>
              </a:rPr>
              <a:t>In simple words, T</a:t>
            </a:r>
            <a:r>
              <a:rPr lang="en-US" b="1" i="0" dirty="0">
                <a:solidFill>
                  <a:schemeClr val="accent1">
                    <a:lumMod val="60000"/>
                    <a:lumOff val="40000"/>
                  </a:schemeClr>
                </a:solidFill>
                <a:effectLst/>
                <a:latin typeface="Bahnschrift Light Condensed" panose="020B0502040204020203" pitchFamily="34" charset="0"/>
              </a:rPr>
              <a:t>he gaining of unauthorized access to data in a system or computer is called as hacking.</a:t>
            </a:r>
          </a:p>
          <a:p>
            <a:pPr marL="0" indent="0">
              <a:buNone/>
            </a:pPr>
            <a:r>
              <a:rPr lang="en-US" b="1" i="0" dirty="0">
                <a:solidFill>
                  <a:schemeClr val="accent1">
                    <a:lumMod val="60000"/>
                    <a:lumOff val="40000"/>
                  </a:schemeClr>
                </a:solidFill>
                <a:effectLst/>
                <a:latin typeface="Bahnschrift Light Condensed" panose="020B0502040204020203" pitchFamily="34" charset="0"/>
              </a:rPr>
              <a:t>Hacking is not always a malicious act, but it is most commonly associated with illegal activity and data theft by cyber criminals.</a:t>
            </a:r>
            <a:endParaRPr lang="en-IN" b="1" dirty="0">
              <a:solidFill>
                <a:schemeClr val="accent1">
                  <a:lumMod val="60000"/>
                  <a:lumOff val="40000"/>
                </a:schemeClr>
              </a:solidFill>
              <a:latin typeface="Bahnschrift Light Condensed" panose="020B0502040204020203" pitchFamily="34" charset="0"/>
            </a:endParaRPr>
          </a:p>
        </p:txBody>
      </p:sp>
    </p:spTree>
    <p:extLst>
      <p:ext uri="{BB962C8B-B14F-4D97-AF65-F5344CB8AC3E}">
        <p14:creationId xmlns:p14="http://schemas.microsoft.com/office/powerpoint/2010/main" val="2319186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76AEB-CB4F-73B4-E7BE-432432E9DAC2}"/>
              </a:ext>
            </a:extLst>
          </p:cNvPr>
          <p:cNvSpPr>
            <a:spLocks noGrp="1"/>
          </p:cNvSpPr>
          <p:nvPr>
            <p:ph type="title"/>
          </p:nvPr>
        </p:nvSpPr>
        <p:spPr/>
        <p:txBody>
          <a:bodyPr/>
          <a:lstStyle/>
          <a:p>
            <a:pPr algn="ctr"/>
            <a:r>
              <a:rPr lang="en-US" b="1" dirty="0">
                <a:solidFill>
                  <a:schemeClr val="accent1">
                    <a:lumMod val="60000"/>
                    <a:lumOff val="40000"/>
                  </a:schemeClr>
                </a:solidFill>
                <a:latin typeface="Copperplate Gothic Bold" panose="020E0705020206020404" pitchFamily="34" charset="0"/>
              </a:rPr>
              <a:t>Types of Hacking </a:t>
            </a:r>
            <a:endParaRPr lang="en-IN" b="1" dirty="0">
              <a:solidFill>
                <a:schemeClr val="accent1">
                  <a:lumMod val="60000"/>
                  <a:lumOff val="40000"/>
                </a:schemeClr>
              </a:solidFill>
              <a:latin typeface="Copperplate Gothic Bold" panose="020E0705020206020404" pitchFamily="34" charset="0"/>
            </a:endParaRPr>
          </a:p>
        </p:txBody>
      </p:sp>
      <p:sp>
        <p:nvSpPr>
          <p:cNvPr id="3" name="Text Placeholder 2">
            <a:extLst>
              <a:ext uri="{FF2B5EF4-FFF2-40B4-BE49-F238E27FC236}">
                <a16:creationId xmlns:a16="http://schemas.microsoft.com/office/drawing/2014/main" id="{12D0375B-3BA2-3439-361B-508F95E9E65E}"/>
              </a:ext>
            </a:extLst>
          </p:cNvPr>
          <p:cNvSpPr>
            <a:spLocks noGrp="1"/>
          </p:cNvSpPr>
          <p:nvPr>
            <p:ph type="body" idx="1"/>
          </p:nvPr>
        </p:nvSpPr>
        <p:spPr/>
        <p:txBody>
          <a:bodyPr/>
          <a:lstStyle/>
          <a:p>
            <a:pPr algn="ctr"/>
            <a:r>
              <a:rPr lang="en-US" b="1" u="sng" dirty="0"/>
              <a:t>Ethical</a:t>
            </a:r>
            <a:r>
              <a:rPr lang="en-US" u="sng" dirty="0"/>
              <a:t> </a:t>
            </a:r>
            <a:r>
              <a:rPr lang="en-US" b="1" u="sng" dirty="0"/>
              <a:t>Hacking</a:t>
            </a:r>
            <a:r>
              <a:rPr lang="en-US" u="sng" dirty="0"/>
              <a:t> </a:t>
            </a:r>
            <a:endParaRPr lang="en-IN" u="sng" dirty="0"/>
          </a:p>
        </p:txBody>
      </p:sp>
      <p:sp>
        <p:nvSpPr>
          <p:cNvPr id="5" name="Text Placeholder 4">
            <a:extLst>
              <a:ext uri="{FF2B5EF4-FFF2-40B4-BE49-F238E27FC236}">
                <a16:creationId xmlns:a16="http://schemas.microsoft.com/office/drawing/2014/main" id="{E3F8BDC5-5776-180F-A901-99395F53D881}"/>
              </a:ext>
            </a:extLst>
          </p:cNvPr>
          <p:cNvSpPr>
            <a:spLocks noGrp="1"/>
          </p:cNvSpPr>
          <p:nvPr>
            <p:ph type="body" sz="quarter" idx="3"/>
          </p:nvPr>
        </p:nvSpPr>
        <p:spPr/>
        <p:txBody>
          <a:bodyPr/>
          <a:lstStyle/>
          <a:p>
            <a:pPr algn="ctr"/>
            <a:r>
              <a:rPr lang="en-US" b="1" u="sng" dirty="0"/>
              <a:t>Unethical Hacking</a:t>
            </a:r>
            <a:endParaRPr lang="en-IN" b="1" u="sng" dirty="0"/>
          </a:p>
        </p:txBody>
      </p:sp>
      <p:sp>
        <p:nvSpPr>
          <p:cNvPr id="6" name="Content Placeholder 5">
            <a:extLst>
              <a:ext uri="{FF2B5EF4-FFF2-40B4-BE49-F238E27FC236}">
                <a16:creationId xmlns:a16="http://schemas.microsoft.com/office/drawing/2014/main" id="{780FBCCF-7627-1F5A-1944-94335841ABBD}"/>
              </a:ext>
            </a:extLst>
          </p:cNvPr>
          <p:cNvSpPr>
            <a:spLocks noGrp="1"/>
          </p:cNvSpPr>
          <p:nvPr>
            <p:ph sz="quarter" idx="4"/>
          </p:nvPr>
        </p:nvSpPr>
        <p:spPr/>
        <p:txBody>
          <a:bodyPr/>
          <a:lstStyle/>
          <a:p>
            <a:r>
              <a:rPr lang="en-US" sz="1800" b="1" i="0" dirty="0">
                <a:solidFill>
                  <a:schemeClr val="accent1">
                    <a:lumMod val="75000"/>
                  </a:schemeClr>
                </a:solidFill>
                <a:effectLst/>
                <a:latin typeface="Helvetica Neue"/>
              </a:rPr>
              <a:t>Unethical behavior</a:t>
            </a:r>
            <a:r>
              <a:rPr lang="en-US" sz="1800" b="0" i="0" dirty="0">
                <a:solidFill>
                  <a:schemeClr val="accent1">
                    <a:lumMod val="75000"/>
                  </a:schemeClr>
                </a:solidFill>
                <a:effectLst/>
                <a:latin typeface="Helvetica Neue"/>
              </a:rPr>
              <a:t> can be defined as actions that are against social norms or acts that are considered unacceptable to the public</a:t>
            </a:r>
          </a:p>
          <a:p>
            <a:r>
              <a:rPr lang="en-US" sz="1800" dirty="0">
                <a:solidFill>
                  <a:schemeClr val="accent1">
                    <a:lumMod val="75000"/>
                  </a:schemeClr>
                </a:solidFill>
                <a:latin typeface="Helvetica Neue"/>
              </a:rPr>
              <a:t>It includes </a:t>
            </a:r>
            <a:r>
              <a:rPr lang="en-US" sz="1800" b="0" i="0" dirty="0">
                <a:solidFill>
                  <a:schemeClr val="accent1">
                    <a:lumMod val="75000"/>
                  </a:schemeClr>
                </a:solidFill>
                <a:effectLst/>
                <a:latin typeface="arial" panose="020B0604020202020204" pitchFamily="34" charset="0"/>
              </a:rPr>
              <a:t>Internet searches being directed to other unrelated sites.</a:t>
            </a:r>
          </a:p>
          <a:p>
            <a:r>
              <a:rPr lang="en-US" sz="1800" b="0" i="0" dirty="0">
                <a:solidFill>
                  <a:schemeClr val="accent1">
                    <a:lumMod val="75000"/>
                  </a:schemeClr>
                </a:solidFill>
                <a:effectLst/>
                <a:latin typeface="arial" panose="020B0604020202020204" pitchFamily="34" charset="0"/>
              </a:rPr>
              <a:t>Antivirus Software getting disabled on its own.</a:t>
            </a:r>
          </a:p>
          <a:p>
            <a:r>
              <a:rPr lang="en-US" sz="1800" b="0" i="0" dirty="0">
                <a:solidFill>
                  <a:schemeClr val="accent1">
                    <a:lumMod val="75000"/>
                  </a:schemeClr>
                </a:solidFill>
                <a:effectLst/>
                <a:latin typeface="arial" panose="020B0604020202020204" pitchFamily="34" charset="0"/>
              </a:rPr>
              <a:t>Speed of a computer slowing down to a crawl.</a:t>
            </a:r>
          </a:p>
          <a:p>
            <a:endParaRPr lang="en-IN" sz="1800" dirty="0">
              <a:solidFill>
                <a:schemeClr val="accent1">
                  <a:lumMod val="75000"/>
                </a:schemeClr>
              </a:solidFill>
            </a:endParaRPr>
          </a:p>
        </p:txBody>
      </p:sp>
      <p:sp>
        <p:nvSpPr>
          <p:cNvPr id="7" name="Content Placeholder 6">
            <a:extLst>
              <a:ext uri="{FF2B5EF4-FFF2-40B4-BE49-F238E27FC236}">
                <a16:creationId xmlns:a16="http://schemas.microsoft.com/office/drawing/2014/main" id="{B9D2201F-2594-4A20-B678-BF3334F0E29A}"/>
              </a:ext>
            </a:extLst>
          </p:cNvPr>
          <p:cNvSpPr>
            <a:spLocks noGrp="1"/>
          </p:cNvSpPr>
          <p:nvPr>
            <p:ph sz="half" idx="2"/>
          </p:nvPr>
        </p:nvSpPr>
        <p:spPr/>
        <p:txBody>
          <a:bodyPr/>
          <a:lstStyle/>
          <a:p>
            <a:r>
              <a:rPr lang="en-US" sz="1800" b="1" i="0" dirty="0">
                <a:solidFill>
                  <a:schemeClr val="accent1">
                    <a:lumMod val="75000"/>
                  </a:schemeClr>
                </a:solidFill>
                <a:effectLst/>
                <a:latin typeface="Helvetica Neue"/>
              </a:rPr>
              <a:t>Ethical behavior</a:t>
            </a:r>
            <a:r>
              <a:rPr lang="en-US" sz="1800" b="0" i="0" dirty="0">
                <a:solidFill>
                  <a:schemeClr val="accent1">
                    <a:lumMod val="75000"/>
                  </a:schemeClr>
                </a:solidFill>
                <a:effectLst/>
                <a:latin typeface="Helvetica Neue"/>
              </a:rPr>
              <a:t> follows the majority of social norms and such actions are acceptable to the public</a:t>
            </a:r>
          </a:p>
          <a:p>
            <a:r>
              <a:rPr lang="en-US" sz="1800" b="1" i="0" dirty="0">
                <a:solidFill>
                  <a:schemeClr val="accent1">
                    <a:lumMod val="75000"/>
                  </a:schemeClr>
                </a:solidFill>
                <a:effectLst/>
                <a:latin typeface="arial" panose="020B0604020202020204" pitchFamily="34" charset="0"/>
              </a:rPr>
              <a:t>Attempting to evade intrusion detection systems :-</a:t>
            </a:r>
          </a:p>
          <a:p>
            <a:r>
              <a:rPr lang="en-US" sz="1800" b="1" i="0" dirty="0">
                <a:solidFill>
                  <a:schemeClr val="accent1">
                    <a:lumMod val="75000"/>
                  </a:schemeClr>
                </a:solidFill>
                <a:effectLst/>
                <a:latin typeface="arial" panose="020B0604020202020204" pitchFamily="34" charset="0"/>
              </a:rPr>
              <a:t> honeypots </a:t>
            </a:r>
            <a:endParaRPr lang="en-US" sz="1800" b="1" dirty="0">
              <a:solidFill>
                <a:schemeClr val="accent1">
                  <a:lumMod val="75000"/>
                </a:schemeClr>
              </a:solidFill>
              <a:latin typeface="arial" panose="020B0604020202020204" pitchFamily="34" charset="0"/>
            </a:endParaRPr>
          </a:p>
          <a:p>
            <a:r>
              <a:rPr lang="en-US" sz="1800" b="1" i="0" dirty="0">
                <a:solidFill>
                  <a:schemeClr val="accent1">
                    <a:lumMod val="75000"/>
                  </a:schemeClr>
                </a:solidFill>
                <a:effectLst/>
                <a:latin typeface="arial" panose="020B0604020202020204" pitchFamily="34" charset="0"/>
              </a:rPr>
              <a:t>firewalls</a:t>
            </a:r>
            <a:endParaRPr lang="en-IN" sz="1800" dirty="0">
              <a:solidFill>
                <a:schemeClr val="accent1">
                  <a:lumMod val="75000"/>
                </a:schemeClr>
              </a:solidFill>
            </a:endParaRPr>
          </a:p>
        </p:txBody>
      </p:sp>
    </p:spTree>
    <p:extLst>
      <p:ext uri="{BB962C8B-B14F-4D97-AF65-F5344CB8AC3E}">
        <p14:creationId xmlns:p14="http://schemas.microsoft.com/office/powerpoint/2010/main" val="1425370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75D09-9F9C-4063-9171-CC74F69F20ED}"/>
              </a:ext>
            </a:extLst>
          </p:cNvPr>
          <p:cNvSpPr>
            <a:spLocks noGrp="1"/>
          </p:cNvSpPr>
          <p:nvPr>
            <p:ph type="title"/>
          </p:nvPr>
        </p:nvSpPr>
        <p:spPr>
          <a:xfrm>
            <a:off x="1125860" y="332656"/>
            <a:ext cx="10360501" cy="720080"/>
          </a:xfrm>
        </p:spPr>
        <p:txBody>
          <a:bodyPr>
            <a:noAutofit/>
          </a:bodyPr>
          <a:lstStyle/>
          <a:p>
            <a:pPr algn="ctr"/>
            <a:r>
              <a:rPr lang="en-US" sz="4400" dirty="0">
                <a:solidFill>
                  <a:schemeClr val="accent3">
                    <a:lumMod val="60000"/>
                    <a:lumOff val="40000"/>
                  </a:schemeClr>
                </a:solidFill>
                <a:latin typeface="Britannic Bold" panose="020B0903060703020204" pitchFamily="34" charset="0"/>
              </a:rPr>
              <a:t>Types of Hackers</a:t>
            </a:r>
            <a:endParaRPr lang="en-IN" sz="4400" dirty="0">
              <a:solidFill>
                <a:schemeClr val="accent3">
                  <a:lumMod val="60000"/>
                  <a:lumOff val="40000"/>
                </a:schemeClr>
              </a:solidFill>
              <a:latin typeface="Britannic Bold" panose="020B0903060703020204" pitchFamily="34" charset="0"/>
            </a:endParaRPr>
          </a:p>
        </p:txBody>
      </p:sp>
      <p:sp>
        <p:nvSpPr>
          <p:cNvPr id="3" name="Content Placeholder 2">
            <a:extLst>
              <a:ext uri="{FF2B5EF4-FFF2-40B4-BE49-F238E27FC236}">
                <a16:creationId xmlns:a16="http://schemas.microsoft.com/office/drawing/2014/main" id="{8CEC5566-7221-A69B-8097-47C73731D7F3}"/>
              </a:ext>
            </a:extLst>
          </p:cNvPr>
          <p:cNvSpPr>
            <a:spLocks noGrp="1"/>
          </p:cNvSpPr>
          <p:nvPr>
            <p:ph idx="1"/>
          </p:nvPr>
        </p:nvSpPr>
        <p:spPr>
          <a:xfrm>
            <a:off x="1125860" y="1484784"/>
            <a:ext cx="10360501" cy="5949279"/>
          </a:xfrm>
        </p:spPr>
        <p:txBody>
          <a:bodyPr>
            <a:normAutofit/>
          </a:bodyPr>
          <a:lstStyle/>
          <a:p>
            <a:pPr algn="just"/>
            <a:r>
              <a:rPr lang="en-US" b="1" dirty="0">
                <a:solidFill>
                  <a:schemeClr val="bg2">
                    <a:lumMod val="40000"/>
                    <a:lumOff val="60000"/>
                  </a:schemeClr>
                </a:solidFill>
              </a:rPr>
              <a:t>Black Hat</a:t>
            </a:r>
            <a:endParaRPr lang="en-US" b="0" i="0" dirty="0">
              <a:solidFill>
                <a:schemeClr val="bg2">
                  <a:lumMod val="40000"/>
                  <a:lumOff val="60000"/>
                </a:schemeClr>
              </a:solidFill>
              <a:effectLst/>
              <a:latin typeface="MuseoSans"/>
            </a:endParaRPr>
          </a:p>
          <a:p>
            <a:pPr algn="just"/>
            <a:r>
              <a:rPr lang="en-US" b="1" dirty="0">
                <a:solidFill>
                  <a:schemeClr val="bg2">
                    <a:lumMod val="40000"/>
                    <a:lumOff val="60000"/>
                  </a:schemeClr>
                </a:solidFill>
                <a:latin typeface="MuseoSans"/>
              </a:rPr>
              <a:t>White Hat Hackers </a:t>
            </a:r>
          </a:p>
          <a:p>
            <a:pPr algn="just"/>
            <a:r>
              <a:rPr lang="en-US" b="1" dirty="0">
                <a:solidFill>
                  <a:schemeClr val="bg2">
                    <a:lumMod val="40000"/>
                    <a:lumOff val="60000"/>
                  </a:schemeClr>
                </a:solidFill>
                <a:latin typeface="Arial" panose="020B0604020202020204" pitchFamily="34" charset="0"/>
              </a:rPr>
              <a:t>Grey Hat Hackers  </a:t>
            </a:r>
          </a:p>
          <a:p>
            <a:pPr algn="just"/>
            <a:r>
              <a:rPr lang="en-US" b="1" dirty="0">
                <a:solidFill>
                  <a:schemeClr val="bg2">
                    <a:lumMod val="40000"/>
                    <a:lumOff val="60000"/>
                  </a:schemeClr>
                </a:solidFill>
                <a:latin typeface="Verdana" panose="020B0604030504040204" pitchFamily="34" charset="0"/>
              </a:rPr>
              <a:t>Script</a:t>
            </a:r>
            <a:r>
              <a:rPr lang="en-US" dirty="0">
                <a:solidFill>
                  <a:schemeClr val="bg2">
                    <a:lumMod val="40000"/>
                    <a:lumOff val="60000"/>
                  </a:schemeClr>
                </a:solidFill>
                <a:latin typeface="Verdana" panose="020B0604030504040204" pitchFamily="34" charset="0"/>
              </a:rPr>
              <a:t>.</a:t>
            </a:r>
          </a:p>
          <a:p>
            <a:pPr algn="just"/>
            <a:r>
              <a:rPr lang="en-US" b="1" i="0" dirty="0">
                <a:solidFill>
                  <a:schemeClr val="bg2">
                    <a:lumMod val="40000"/>
                    <a:lumOff val="60000"/>
                  </a:schemeClr>
                </a:solidFill>
                <a:effectLst/>
                <a:latin typeface="Verdana" panose="020B0604030504040204" pitchFamily="34" charset="0"/>
              </a:rPr>
              <a:t>Hacktivist</a:t>
            </a:r>
            <a:endParaRPr lang="en-IN" dirty="0">
              <a:solidFill>
                <a:schemeClr val="bg2">
                  <a:lumMod val="40000"/>
                  <a:lumOff val="60000"/>
                </a:schemeClr>
              </a:solidFill>
            </a:endParaRPr>
          </a:p>
        </p:txBody>
      </p:sp>
    </p:spTree>
    <p:extLst>
      <p:ext uri="{BB962C8B-B14F-4D97-AF65-F5344CB8AC3E}">
        <p14:creationId xmlns:p14="http://schemas.microsoft.com/office/powerpoint/2010/main" val="1499128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BDF8F726-3E4E-0D96-FC6D-E967F4F28E0D}"/>
              </a:ext>
            </a:extLst>
          </p:cNvPr>
          <p:cNvSpPr>
            <a:spLocks noGrp="1"/>
          </p:cNvSpPr>
          <p:nvPr>
            <p:ph type="title"/>
          </p:nvPr>
        </p:nvSpPr>
        <p:spPr>
          <a:xfrm>
            <a:off x="2782044" y="476672"/>
            <a:ext cx="5196940" cy="45719"/>
          </a:xfrm>
        </p:spPr>
        <p:txBody>
          <a:bodyPr>
            <a:noAutofit/>
          </a:bodyPr>
          <a:lstStyle/>
          <a:p>
            <a:endParaRPr lang="en-IN" sz="800" dirty="0"/>
          </a:p>
        </p:txBody>
      </p:sp>
      <p:sp>
        <p:nvSpPr>
          <p:cNvPr id="14" name="Rectangle 13">
            <a:extLst>
              <a:ext uri="{FF2B5EF4-FFF2-40B4-BE49-F238E27FC236}">
                <a16:creationId xmlns:a16="http://schemas.microsoft.com/office/drawing/2014/main" id="{9FD0E58A-EF6A-13B5-E337-626A5DF85606}"/>
              </a:ext>
            </a:extLst>
          </p:cNvPr>
          <p:cNvSpPr/>
          <p:nvPr/>
        </p:nvSpPr>
        <p:spPr>
          <a:xfrm>
            <a:off x="35129" y="228918"/>
            <a:ext cx="2367507"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accent4">
                    <a:lumMod val="75000"/>
                  </a:schemeClr>
                </a:solidFill>
                <a:effectLst>
                  <a:outerShdw dist="38100" dir="2700000" algn="bl" rotWithShape="0">
                    <a:schemeClr val="accent5"/>
                  </a:outerShdw>
                </a:effectLst>
              </a:rPr>
              <a:t>TEAMS</a:t>
            </a: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p>
        </p:txBody>
      </p:sp>
      <p:pic>
        <p:nvPicPr>
          <p:cNvPr id="8" name="Content Placeholder 7">
            <a:extLst>
              <a:ext uri="{FF2B5EF4-FFF2-40B4-BE49-F238E27FC236}">
                <a16:creationId xmlns:a16="http://schemas.microsoft.com/office/drawing/2014/main" id="{087CF873-7F69-CF11-741F-24618165A7F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82125" y="0"/>
            <a:ext cx="6624656" cy="6858000"/>
          </a:xfrm>
        </p:spPr>
      </p:pic>
    </p:spTree>
    <p:extLst>
      <p:ext uri="{BB962C8B-B14F-4D97-AF65-F5344CB8AC3E}">
        <p14:creationId xmlns:p14="http://schemas.microsoft.com/office/powerpoint/2010/main" val="3040715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0412C777-4B5F-CC69-59A5-8355E745EF5E}"/>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1" y="0"/>
            <a:ext cx="12188821" cy="6858000"/>
          </a:xfrm>
          <a:prstGeom prst="rect">
            <a:avLst/>
          </a:prstGeom>
        </p:spPr>
      </p:pic>
      <p:sp>
        <p:nvSpPr>
          <p:cNvPr id="2" name="Title 1">
            <a:extLst>
              <a:ext uri="{FF2B5EF4-FFF2-40B4-BE49-F238E27FC236}">
                <a16:creationId xmlns:a16="http://schemas.microsoft.com/office/drawing/2014/main" id="{032EFF6F-84E4-10AC-56EF-6A7D6F0FC91B}"/>
              </a:ext>
            </a:extLst>
          </p:cNvPr>
          <p:cNvSpPr>
            <a:spLocks noGrp="1"/>
          </p:cNvSpPr>
          <p:nvPr>
            <p:ph type="title"/>
          </p:nvPr>
        </p:nvSpPr>
        <p:spPr>
          <a:xfrm>
            <a:off x="1218883" y="274637"/>
            <a:ext cx="10360501" cy="706091"/>
          </a:xfrm>
        </p:spPr>
        <p:txBody>
          <a:bodyPr/>
          <a:lstStyle/>
          <a:p>
            <a:r>
              <a:rPr lang="en-IN" dirty="0">
                <a:solidFill>
                  <a:schemeClr val="accent1">
                    <a:lumMod val="60000"/>
                    <a:lumOff val="40000"/>
                  </a:schemeClr>
                </a:solidFill>
                <a:latin typeface="Bahnschrift SemiBold SemiConden" panose="020B0502040204020203" pitchFamily="34" charset="0"/>
              </a:rPr>
              <a:t>Cyber Security totally relies upon data security.</a:t>
            </a:r>
          </a:p>
        </p:txBody>
      </p:sp>
      <p:sp>
        <p:nvSpPr>
          <p:cNvPr id="3" name="Content Placeholder 2">
            <a:extLst>
              <a:ext uri="{FF2B5EF4-FFF2-40B4-BE49-F238E27FC236}">
                <a16:creationId xmlns:a16="http://schemas.microsoft.com/office/drawing/2014/main" id="{283291EF-C65D-3A0E-BA09-0C98BBB0ED13}"/>
              </a:ext>
            </a:extLst>
          </p:cNvPr>
          <p:cNvSpPr>
            <a:spLocks noGrp="1"/>
          </p:cNvSpPr>
          <p:nvPr>
            <p:ph idx="1"/>
          </p:nvPr>
        </p:nvSpPr>
        <p:spPr>
          <a:xfrm>
            <a:off x="1490225" y="1701920"/>
            <a:ext cx="10360501" cy="4462272"/>
          </a:xfrm>
        </p:spPr>
        <p:txBody>
          <a:bodyPr>
            <a:normAutofit/>
          </a:bodyPr>
          <a:lstStyle/>
          <a:p>
            <a:pPr marL="0" indent="0" algn="ctr">
              <a:buNone/>
            </a:pPr>
            <a:r>
              <a:rPr lang="en-IN" sz="4800" b="1" dirty="0">
                <a:solidFill>
                  <a:schemeClr val="bg1"/>
                </a:solidFill>
                <a:highlight>
                  <a:srgbClr val="00FFFF"/>
                </a:highlight>
              </a:rPr>
              <a:t>CYBER SECURITY</a:t>
            </a:r>
          </a:p>
        </p:txBody>
      </p:sp>
      <p:sp>
        <p:nvSpPr>
          <p:cNvPr id="5" name="TextBox 4">
            <a:extLst>
              <a:ext uri="{FF2B5EF4-FFF2-40B4-BE49-F238E27FC236}">
                <a16:creationId xmlns:a16="http://schemas.microsoft.com/office/drawing/2014/main" id="{B50BD8DA-CB94-B51C-413E-B3671F3406E8}"/>
              </a:ext>
            </a:extLst>
          </p:cNvPr>
          <p:cNvSpPr txBox="1"/>
          <p:nvPr/>
        </p:nvSpPr>
        <p:spPr>
          <a:xfrm>
            <a:off x="5029198" y="4133836"/>
            <a:ext cx="2937422" cy="615553"/>
          </a:xfrm>
          <a:prstGeom prst="rect">
            <a:avLst/>
          </a:prstGeom>
          <a:solidFill>
            <a:schemeClr val="accent1">
              <a:lumMod val="60000"/>
              <a:lumOff val="40000"/>
            </a:schemeClr>
          </a:solidFill>
        </p:spPr>
        <p:txBody>
          <a:bodyPr wrap="square" rtlCol="0">
            <a:spAutoFit/>
          </a:bodyPr>
          <a:lstStyle/>
          <a:p>
            <a:r>
              <a:rPr lang="en-IN" sz="3400" dirty="0">
                <a:solidFill>
                  <a:schemeClr val="bg1"/>
                </a:solidFill>
              </a:rPr>
              <a:t>DATA SECURITY</a:t>
            </a:r>
          </a:p>
        </p:txBody>
      </p:sp>
      <p:cxnSp>
        <p:nvCxnSpPr>
          <p:cNvPr id="10" name="Straight Connector 9">
            <a:extLst>
              <a:ext uri="{FF2B5EF4-FFF2-40B4-BE49-F238E27FC236}">
                <a16:creationId xmlns:a16="http://schemas.microsoft.com/office/drawing/2014/main" id="{568907AA-2035-8C18-6ABE-9DCDB4DB08A0}"/>
              </a:ext>
            </a:extLst>
          </p:cNvPr>
          <p:cNvCxnSpPr>
            <a:cxnSpLocks/>
          </p:cNvCxnSpPr>
          <p:nvPr/>
        </p:nvCxnSpPr>
        <p:spPr>
          <a:xfrm>
            <a:off x="6598469" y="2564904"/>
            <a:ext cx="0" cy="136815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EDE2196-2A96-9569-B3D5-143B36F1DA20}"/>
              </a:ext>
            </a:extLst>
          </p:cNvPr>
          <p:cNvCxnSpPr/>
          <p:nvPr/>
        </p:nvCxnSpPr>
        <p:spPr>
          <a:xfrm>
            <a:off x="6454452" y="2564904"/>
            <a:ext cx="0" cy="1368152"/>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731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A8544B-6CF7-5AEA-EC7F-20D9DB446292}"/>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4147" y="-9491"/>
            <a:ext cx="12188824" cy="6858000"/>
          </a:xfrm>
          <a:prstGeom prst="rect">
            <a:avLst/>
          </a:prstGeom>
        </p:spPr>
      </p:pic>
      <p:sp>
        <p:nvSpPr>
          <p:cNvPr id="2" name="Title 1">
            <a:extLst>
              <a:ext uri="{FF2B5EF4-FFF2-40B4-BE49-F238E27FC236}">
                <a16:creationId xmlns:a16="http://schemas.microsoft.com/office/drawing/2014/main" id="{2C60E9F8-23B4-B24F-5BF2-C1ED226A2C99}"/>
              </a:ext>
            </a:extLst>
          </p:cNvPr>
          <p:cNvSpPr>
            <a:spLocks noGrp="1"/>
          </p:cNvSpPr>
          <p:nvPr>
            <p:ph type="title"/>
          </p:nvPr>
        </p:nvSpPr>
        <p:spPr/>
        <p:txBody>
          <a:bodyPr>
            <a:normAutofit/>
          </a:bodyPr>
          <a:lstStyle/>
          <a:p>
            <a:pPr algn="ctr"/>
            <a:r>
              <a:rPr lang="en-IN" sz="6000" b="1" dirty="0">
                <a:solidFill>
                  <a:schemeClr val="accent1">
                    <a:lumMod val="60000"/>
                    <a:lumOff val="40000"/>
                  </a:schemeClr>
                </a:solidFill>
                <a:latin typeface="Agency FB" panose="020B0503020202020204" pitchFamily="34" charset="0"/>
              </a:rPr>
              <a:t>DATA SECURITY</a:t>
            </a:r>
          </a:p>
        </p:txBody>
      </p:sp>
      <p:sp>
        <p:nvSpPr>
          <p:cNvPr id="3" name="Content Placeholder 2">
            <a:extLst>
              <a:ext uri="{FF2B5EF4-FFF2-40B4-BE49-F238E27FC236}">
                <a16:creationId xmlns:a16="http://schemas.microsoft.com/office/drawing/2014/main" id="{238AA537-F09A-1CCE-9791-19F2696116E0}"/>
              </a:ext>
            </a:extLst>
          </p:cNvPr>
          <p:cNvSpPr>
            <a:spLocks noGrp="1"/>
          </p:cNvSpPr>
          <p:nvPr>
            <p:ph idx="1"/>
          </p:nvPr>
        </p:nvSpPr>
        <p:spPr>
          <a:xfrm>
            <a:off x="1218882" y="2111782"/>
            <a:ext cx="10360501" cy="4462272"/>
          </a:xfrm>
        </p:spPr>
        <p:txBody>
          <a:bodyPr>
            <a:normAutofit/>
          </a:bodyPr>
          <a:lstStyle/>
          <a:p>
            <a:pPr marL="0" indent="0">
              <a:buNone/>
            </a:pPr>
            <a:r>
              <a:rPr lang="en-US" b="1" i="0" dirty="0">
                <a:solidFill>
                  <a:srgbClr val="BDC1C6"/>
                </a:solidFill>
                <a:effectLst/>
                <a:latin typeface="arial" panose="020B0604020202020204" pitchFamily="34" charset="0"/>
              </a:rPr>
              <a:t> Data is a valuable asset , protecting it from internal or external corruption and illegal access protects a company from financial loss, reputational harm, consumer trust degradation, and brand erosion.</a:t>
            </a:r>
          </a:p>
          <a:p>
            <a:pPr marL="0" indent="0">
              <a:buNone/>
            </a:pPr>
            <a:endParaRPr lang="en-US" b="1" dirty="0">
              <a:solidFill>
                <a:srgbClr val="BDC1C6"/>
              </a:solidFill>
              <a:latin typeface="arial" panose="020B0604020202020204" pitchFamily="34" charset="0"/>
            </a:endParaRPr>
          </a:p>
          <a:p>
            <a:pPr marL="0" indent="0">
              <a:buNone/>
            </a:pPr>
            <a:r>
              <a:rPr lang="en-US" b="1" i="0" dirty="0">
                <a:solidFill>
                  <a:srgbClr val="BDC1C6"/>
                </a:solidFill>
                <a:effectLst/>
                <a:latin typeface="arial" panose="020B0604020202020204" pitchFamily="34" charset="0"/>
              </a:rPr>
              <a:t>Data security refers to protecting your data against unauthorized access or use that could result in exposure, deletion, or corruption of that data</a:t>
            </a:r>
          </a:p>
          <a:p>
            <a:pPr marL="0" indent="0">
              <a:buNone/>
            </a:pPr>
            <a:endParaRPr lang="en-IN" b="1" dirty="0"/>
          </a:p>
        </p:txBody>
      </p:sp>
    </p:spTree>
    <p:extLst>
      <p:ext uri="{BB962C8B-B14F-4D97-AF65-F5344CB8AC3E}">
        <p14:creationId xmlns:p14="http://schemas.microsoft.com/office/powerpoint/2010/main" val="3129072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a:extLst>
              <a:ext uri="{FF2B5EF4-FFF2-40B4-BE49-F238E27FC236}">
                <a16:creationId xmlns:a16="http://schemas.microsoft.com/office/drawing/2014/main" id="{A0BDB512-C26A-5AB8-C748-A6167F8A4DB1}"/>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1152619" y="-211219"/>
            <a:ext cx="12187287" cy="6858000"/>
          </a:xfrm>
          <a:prstGeom prst="rect">
            <a:avLst/>
          </a:prstGeom>
        </p:spPr>
      </p:pic>
      <p:sp>
        <p:nvSpPr>
          <p:cNvPr id="3" name="TextBox 2">
            <a:extLst>
              <a:ext uri="{FF2B5EF4-FFF2-40B4-BE49-F238E27FC236}">
                <a16:creationId xmlns:a16="http://schemas.microsoft.com/office/drawing/2014/main" id="{255A62B3-77D3-7BF5-655D-A6865C635C1B}"/>
              </a:ext>
            </a:extLst>
          </p:cNvPr>
          <p:cNvSpPr txBox="1"/>
          <p:nvPr/>
        </p:nvSpPr>
        <p:spPr>
          <a:xfrm>
            <a:off x="1891190" y="221158"/>
            <a:ext cx="9145016" cy="646331"/>
          </a:xfrm>
          <a:prstGeom prst="rect">
            <a:avLst/>
          </a:prstGeom>
          <a:noFill/>
        </p:spPr>
        <p:txBody>
          <a:bodyPr wrap="square" rtlCol="0">
            <a:spAutoFit/>
          </a:bodyPr>
          <a:lstStyle/>
          <a:p>
            <a:pPr algn="ctr"/>
            <a:r>
              <a:rPr lang="en-IN" sz="3600" b="1" dirty="0">
                <a:solidFill>
                  <a:schemeClr val="bg1"/>
                </a:solidFill>
                <a:highlight>
                  <a:srgbClr val="00FFFF"/>
                </a:highlight>
              </a:rPr>
              <a:t>Data Security consist of 3 things</a:t>
            </a:r>
          </a:p>
        </p:txBody>
      </p:sp>
      <p:sp>
        <p:nvSpPr>
          <p:cNvPr id="4" name="TextBox 3">
            <a:extLst>
              <a:ext uri="{FF2B5EF4-FFF2-40B4-BE49-F238E27FC236}">
                <a16:creationId xmlns:a16="http://schemas.microsoft.com/office/drawing/2014/main" id="{1E6EAB7D-728A-68F2-1175-54C2353DB40D}"/>
              </a:ext>
            </a:extLst>
          </p:cNvPr>
          <p:cNvSpPr txBox="1"/>
          <p:nvPr/>
        </p:nvSpPr>
        <p:spPr>
          <a:xfrm>
            <a:off x="9154751" y="3717032"/>
            <a:ext cx="1850777" cy="523220"/>
          </a:xfrm>
          <a:prstGeom prst="rect">
            <a:avLst/>
          </a:prstGeom>
          <a:noFill/>
        </p:spPr>
        <p:txBody>
          <a:bodyPr wrap="square" rtlCol="0">
            <a:spAutoFit/>
          </a:bodyPr>
          <a:lstStyle/>
          <a:p>
            <a:r>
              <a:rPr lang="en-IN" sz="2800" b="1" dirty="0"/>
              <a:t>INTEGRITY</a:t>
            </a:r>
          </a:p>
        </p:txBody>
      </p:sp>
      <p:sp>
        <p:nvSpPr>
          <p:cNvPr id="5" name="TextBox 4">
            <a:extLst>
              <a:ext uri="{FF2B5EF4-FFF2-40B4-BE49-F238E27FC236}">
                <a16:creationId xmlns:a16="http://schemas.microsoft.com/office/drawing/2014/main" id="{C688619F-C48E-A66E-FC95-B590F14F5F44}"/>
              </a:ext>
            </a:extLst>
          </p:cNvPr>
          <p:cNvSpPr txBox="1"/>
          <p:nvPr/>
        </p:nvSpPr>
        <p:spPr>
          <a:xfrm>
            <a:off x="1917947" y="3717032"/>
            <a:ext cx="1478065" cy="523220"/>
          </a:xfrm>
          <a:prstGeom prst="rect">
            <a:avLst/>
          </a:prstGeom>
          <a:noFill/>
        </p:spPr>
        <p:txBody>
          <a:bodyPr wrap="square" rtlCol="0">
            <a:spAutoFit/>
          </a:bodyPr>
          <a:lstStyle/>
          <a:p>
            <a:r>
              <a:rPr lang="en-IN" sz="2800" b="1" dirty="0"/>
              <a:t>PRIVACY</a:t>
            </a:r>
          </a:p>
        </p:txBody>
      </p:sp>
      <p:sp>
        <p:nvSpPr>
          <p:cNvPr id="6" name="TextBox 5">
            <a:extLst>
              <a:ext uri="{FF2B5EF4-FFF2-40B4-BE49-F238E27FC236}">
                <a16:creationId xmlns:a16="http://schemas.microsoft.com/office/drawing/2014/main" id="{3C90EEF5-673F-DA44-0C81-E6F257C1D4D8}"/>
              </a:ext>
            </a:extLst>
          </p:cNvPr>
          <p:cNvSpPr txBox="1"/>
          <p:nvPr/>
        </p:nvSpPr>
        <p:spPr>
          <a:xfrm>
            <a:off x="5204049" y="3655477"/>
            <a:ext cx="2652141" cy="584775"/>
          </a:xfrm>
          <a:prstGeom prst="rect">
            <a:avLst/>
          </a:prstGeom>
          <a:noFill/>
        </p:spPr>
        <p:txBody>
          <a:bodyPr wrap="square" rtlCol="0">
            <a:spAutoFit/>
          </a:bodyPr>
          <a:lstStyle/>
          <a:p>
            <a:r>
              <a:rPr lang="en-IN" sz="3200" b="1" dirty="0"/>
              <a:t>CONIDENTIAL</a:t>
            </a:r>
          </a:p>
        </p:txBody>
      </p:sp>
      <p:sp>
        <p:nvSpPr>
          <p:cNvPr id="8" name="TextBox 7">
            <a:extLst>
              <a:ext uri="{FF2B5EF4-FFF2-40B4-BE49-F238E27FC236}">
                <a16:creationId xmlns:a16="http://schemas.microsoft.com/office/drawing/2014/main" id="{EA9B9166-553E-903A-D9E0-6168044EBCDC}"/>
              </a:ext>
            </a:extLst>
          </p:cNvPr>
          <p:cNvSpPr txBox="1"/>
          <p:nvPr/>
        </p:nvSpPr>
        <p:spPr>
          <a:xfrm>
            <a:off x="4474232" y="1626095"/>
            <a:ext cx="4572508" cy="923330"/>
          </a:xfrm>
          <a:prstGeom prst="rect">
            <a:avLst/>
          </a:prstGeom>
          <a:noFill/>
        </p:spPr>
        <p:txBody>
          <a:bodyPr wrap="square" rtlCol="0">
            <a:spAutoFit/>
          </a:bodyPr>
          <a:lstStyle/>
          <a:p>
            <a:r>
              <a:rPr lang="en-IN" sz="5400" b="1" dirty="0"/>
              <a:t>DATA SECURITY</a:t>
            </a:r>
          </a:p>
        </p:txBody>
      </p:sp>
      <p:sp>
        <p:nvSpPr>
          <p:cNvPr id="10" name="Oval 9">
            <a:extLst>
              <a:ext uri="{FF2B5EF4-FFF2-40B4-BE49-F238E27FC236}">
                <a16:creationId xmlns:a16="http://schemas.microsoft.com/office/drawing/2014/main" id="{F7B01E7A-8278-F6B3-20F2-3054E95A6036}"/>
              </a:ext>
            </a:extLst>
          </p:cNvPr>
          <p:cNvSpPr/>
          <p:nvPr/>
        </p:nvSpPr>
        <p:spPr>
          <a:xfrm>
            <a:off x="1557907" y="3645024"/>
            <a:ext cx="2104805" cy="64633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800" b="1"/>
          </a:p>
        </p:txBody>
      </p:sp>
      <p:sp>
        <p:nvSpPr>
          <p:cNvPr id="11" name="Oval 10">
            <a:extLst>
              <a:ext uri="{FF2B5EF4-FFF2-40B4-BE49-F238E27FC236}">
                <a16:creationId xmlns:a16="http://schemas.microsoft.com/office/drawing/2014/main" id="{04FA4859-C15B-8614-AF9B-A07047D9F178}"/>
              </a:ext>
            </a:extLst>
          </p:cNvPr>
          <p:cNvSpPr/>
          <p:nvPr/>
        </p:nvSpPr>
        <p:spPr>
          <a:xfrm>
            <a:off x="4870275" y="3655477"/>
            <a:ext cx="3266077" cy="65309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800" b="1"/>
          </a:p>
        </p:txBody>
      </p:sp>
      <p:sp>
        <p:nvSpPr>
          <p:cNvPr id="12" name="Oval 11">
            <a:extLst>
              <a:ext uri="{FF2B5EF4-FFF2-40B4-BE49-F238E27FC236}">
                <a16:creationId xmlns:a16="http://schemas.microsoft.com/office/drawing/2014/main" id="{2A9348D9-9505-D9F6-71E9-41BEC31D673D}"/>
              </a:ext>
            </a:extLst>
          </p:cNvPr>
          <p:cNvSpPr/>
          <p:nvPr/>
        </p:nvSpPr>
        <p:spPr>
          <a:xfrm>
            <a:off x="8902724" y="3717032"/>
            <a:ext cx="2249964" cy="58477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800" b="1"/>
          </a:p>
        </p:txBody>
      </p:sp>
      <p:sp>
        <p:nvSpPr>
          <p:cNvPr id="13" name="Oval 12">
            <a:extLst>
              <a:ext uri="{FF2B5EF4-FFF2-40B4-BE49-F238E27FC236}">
                <a16:creationId xmlns:a16="http://schemas.microsoft.com/office/drawing/2014/main" id="{958DF3AB-B8F7-6F16-4A7B-008E14B193BE}"/>
              </a:ext>
            </a:extLst>
          </p:cNvPr>
          <p:cNvSpPr/>
          <p:nvPr/>
        </p:nvSpPr>
        <p:spPr>
          <a:xfrm>
            <a:off x="3934172" y="1340768"/>
            <a:ext cx="5443462" cy="136815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800" b="1"/>
          </a:p>
        </p:txBody>
      </p:sp>
      <p:cxnSp>
        <p:nvCxnSpPr>
          <p:cNvPr id="15" name="Straight Connector 14">
            <a:extLst>
              <a:ext uri="{FF2B5EF4-FFF2-40B4-BE49-F238E27FC236}">
                <a16:creationId xmlns:a16="http://schemas.microsoft.com/office/drawing/2014/main" id="{C21EE3D6-1988-E1CA-A7AE-6480975DC61F}"/>
              </a:ext>
            </a:extLst>
          </p:cNvPr>
          <p:cNvCxnSpPr>
            <a:cxnSpLocks/>
          </p:cNvCxnSpPr>
          <p:nvPr/>
        </p:nvCxnSpPr>
        <p:spPr>
          <a:xfrm>
            <a:off x="6604819" y="2762926"/>
            <a:ext cx="3412552" cy="906413"/>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8CBCFC4-DBD2-E7D1-4CCE-12D06CDC7C39}"/>
              </a:ext>
            </a:extLst>
          </p:cNvPr>
          <p:cNvCxnSpPr>
            <a:cxnSpLocks/>
          </p:cNvCxnSpPr>
          <p:nvPr/>
        </p:nvCxnSpPr>
        <p:spPr>
          <a:xfrm flipH="1">
            <a:off x="2649387" y="2762926"/>
            <a:ext cx="3778307" cy="72300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516E240-FFBD-1646-C26C-31DE22E84B03}"/>
              </a:ext>
            </a:extLst>
          </p:cNvPr>
          <p:cNvCxnSpPr>
            <a:cxnSpLocks/>
          </p:cNvCxnSpPr>
          <p:nvPr/>
        </p:nvCxnSpPr>
        <p:spPr>
          <a:xfrm>
            <a:off x="2494012" y="4392016"/>
            <a:ext cx="0" cy="33312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3D2D18C0-41B1-09F0-5A3C-313C649E8724}"/>
              </a:ext>
            </a:extLst>
          </p:cNvPr>
          <p:cNvSpPr txBox="1"/>
          <p:nvPr/>
        </p:nvSpPr>
        <p:spPr>
          <a:xfrm>
            <a:off x="1463120" y="5229200"/>
            <a:ext cx="2295885" cy="523220"/>
          </a:xfrm>
          <a:prstGeom prst="rect">
            <a:avLst/>
          </a:prstGeom>
          <a:noFill/>
        </p:spPr>
        <p:txBody>
          <a:bodyPr wrap="square" rtlCol="0">
            <a:spAutoFit/>
          </a:bodyPr>
          <a:lstStyle/>
          <a:p>
            <a:r>
              <a:rPr lang="en-IN" sz="2800" b="1" dirty="0"/>
              <a:t>Not for public</a:t>
            </a:r>
          </a:p>
        </p:txBody>
      </p:sp>
      <p:sp>
        <p:nvSpPr>
          <p:cNvPr id="28" name="TextBox 27">
            <a:extLst>
              <a:ext uri="{FF2B5EF4-FFF2-40B4-BE49-F238E27FC236}">
                <a16:creationId xmlns:a16="http://schemas.microsoft.com/office/drawing/2014/main" id="{799445DF-42FB-61A6-C7F3-6D9FBD2C5651}"/>
              </a:ext>
            </a:extLst>
          </p:cNvPr>
          <p:cNvSpPr txBox="1"/>
          <p:nvPr/>
        </p:nvSpPr>
        <p:spPr>
          <a:xfrm>
            <a:off x="4803703" y="5229200"/>
            <a:ext cx="3483816" cy="523220"/>
          </a:xfrm>
          <a:prstGeom prst="rect">
            <a:avLst/>
          </a:prstGeom>
          <a:noFill/>
        </p:spPr>
        <p:txBody>
          <a:bodyPr wrap="square" rtlCol="0">
            <a:spAutoFit/>
          </a:bodyPr>
          <a:lstStyle/>
          <a:p>
            <a:r>
              <a:rPr lang="en-IN" sz="2800" b="1" dirty="0"/>
              <a:t>Data should be secret</a:t>
            </a:r>
          </a:p>
        </p:txBody>
      </p:sp>
      <p:sp>
        <p:nvSpPr>
          <p:cNvPr id="30" name="TextBox 29">
            <a:extLst>
              <a:ext uri="{FF2B5EF4-FFF2-40B4-BE49-F238E27FC236}">
                <a16:creationId xmlns:a16="http://schemas.microsoft.com/office/drawing/2014/main" id="{14A4FD9E-716E-8ABF-B287-0144AA9B5F6A}"/>
              </a:ext>
            </a:extLst>
          </p:cNvPr>
          <p:cNvSpPr txBox="1"/>
          <p:nvPr/>
        </p:nvSpPr>
        <p:spPr>
          <a:xfrm>
            <a:off x="8830716" y="5085184"/>
            <a:ext cx="2830600" cy="1384995"/>
          </a:xfrm>
          <a:prstGeom prst="rect">
            <a:avLst/>
          </a:prstGeom>
          <a:noFill/>
        </p:spPr>
        <p:txBody>
          <a:bodyPr wrap="square" rtlCol="0">
            <a:spAutoFit/>
          </a:bodyPr>
          <a:lstStyle/>
          <a:p>
            <a:r>
              <a:rPr lang="en-IN" sz="2800" b="1" dirty="0"/>
              <a:t>Modifying only by authorised user</a:t>
            </a:r>
          </a:p>
        </p:txBody>
      </p:sp>
      <p:sp>
        <p:nvSpPr>
          <p:cNvPr id="31" name="Rectangle: Rounded Corners 30">
            <a:extLst>
              <a:ext uri="{FF2B5EF4-FFF2-40B4-BE49-F238E27FC236}">
                <a16:creationId xmlns:a16="http://schemas.microsoft.com/office/drawing/2014/main" id="{6840C128-D058-91B8-7A2D-4D6A79A0FF15}"/>
              </a:ext>
            </a:extLst>
          </p:cNvPr>
          <p:cNvSpPr/>
          <p:nvPr/>
        </p:nvSpPr>
        <p:spPr>
          <a:xfrm>
            <a:off x="1463120" y="4797152"/>
            <a:ext cx="2200346" cy="206084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800" b="1"/>
          </a:p>
        </p:txBody>
      </p:sp>
      <p:sp>
        <p:nvSpPr>
          <p:cNvPr id="32" name="Rectangle: Rounded Corners 31">
            <a:extLst>
              <a:ext uri="{FF2B5EF4-FFF2-40B4-BE49-F238E27FC236}">
                <a16:creationId xmlns:a16="http://schemas.microsoft.com/office/drawing/2014/main" id="{72BA37CB-B70E-347F-BE8A-55443943CF52}"/>
              </a:ext>
            </a:extLst>
          </p:cNvPr>
          <p:cNvSpPr/>
          <p:nvPr/>
        </p:nvSpPr>
        <p:spPr>
          <a:xfrm>
            <a:off x="4803703" y="4797152"/>
            <a:ext cx="3333179" cy="206084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800" b="1"/>
          </a:p>
        </p:txBody>
      </p:sp>
      <p:sp>
        <p:nvSpPr>
          <p:cNvPr id="33" name="Rectangle: Rounded Corners 32">
            <a:extLst>
              <a:ext uri="{FF2B5EF4-FFF2-40B4-BE49-F238E27FC236}">
                <a16:creationId xmlns:a16="http://schemas.microsoft.com/office/drawing/2014/main" id="{B5CF8AEB-B88B-CE3F-D37C-0443BEB74A55}"/>
              </a:ext>
            </a:extLst>
          </p:cNvPr>
          <p:cNvSpPr/>
          <p:nvPr/>
        </p:nvSpPr>
        <p:spPr>
          <a:xfrm>
            <a:off x="8902724" y="4839324"/>
            <a:ext cx="2612862" cy="201867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800" b="1"/>
          </a:p>
        </p:txBody>
      </p:sp>
      <p:cxnSp>
        <p:nvCxnSpPr>
          <p:cNvPr id="34" name="Straight Connector 33">
            <a:extLst>
              <a:ext uri="{FF2B5EF4-FFF2-40B4-BE49-F238E27FC236}">
                <a16:creationId xmlns:a16="http://schemas.microsoft.com/office/drawing/2014/main" id="{A3FC39A3-1027-0C63-8C9C-C74E23C24FF6}"/>
              </a:ext>
            </a:extLst>
          </p:cNvPr>
          <p:cNvCxnSpPr>
            <a:cxnSpLocks/>
          </p:cNvCxnSpPr>
          <p:nvPr/>
        </p:nvCxnSpPr>
        <p:spPr>
          <a:xfrm>
            <a:off x="10198868" y="4392016"/>
            <a:ext cx="0" cy="33312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B22B3E4-D073-4EEB-370E-EC2917DD3FA3}"/>
              </a:ext>
            </a:extLst>
          </p:cNvPr>
          <p:cNvCxnSpPr>
            <a:cxnSpLocks/>
          </p:cNvCxnSpPr>
          <p:nvPr/>
        </p:nvCxnSpPr>
        <p:spPr>
          <a:xfrm>
            <a:off x="6565708" y="4412813"/>
            <a:ext cx="0" cy="240323"/>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2157286-4645-DEDC-DD56-C5F1B44BCFC6}"/>
              </a:ext>
            </a:extLst>
          </p:cNvPr>
          <p:cNvCxnSpPr>
            <a:cxnSpLocks/>
          </p:cNvCxnSpPr>
          <p:nvPr/>
        </p:nvCxnSpPr>
        <p:spPr>
          <a:xfrm>
            <a:off x="6526460" y="2762926"/>
            <a:ext cx="0" cy="765176"/>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7538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Props1.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3.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1404</TotalTime>
  <Words>946</Words>
  <Application>Microsoft Office PowerPoint</Application>
  <PresentationFormat>Custom</PresentationFormat>
  <Paragraphs>87</Paragraphs>
  <Slides>18</Slides>
  <Notes>0</Notes>
  <HiddenSlides>0</HiddenSlides>
  <MMClips>0</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18</vt:i4>
      </vt:variant>
    </vt:vector>
  </HeadingPairs>
  <TitlesOfParts>
    <vt:vector size="39" baseType="lpstr">
      <vt:lpstr>Agency FB</vt:lpstr>
      <vt:lpstr>Arial</vt:lpstr>
      <vt:lpstr>Arial</vt:lpstr>
      <vt:lpstr>Arial Black</vt:lpstr>
      <vt:lpstr>Bahnschrift Condensed</vt:lpstr>
      <vt:lpstr>Bahnschrift Light Condensed</vt:lpstr>
      <vt:lpstr>Bahnschrift SemiBold Condensed</vt:lpstr>
      <vt:lpstr>Bahnschrift SemiBold SemiConden</vt:lpstr>
      <vt:lpstr>Bradley Hand ITC</vt:lpstr>
      <vt:lpstr>Britannic Bold</vt:lpstr>
      <vt:lpstr>Calibri</vt:lpstr>
      <vt:lpstr>Century Gothic</vt:lpstr>
      <vt:lpstr>Colonna MT</vt:lpstr>
      <vt:lpstr>Copperplate Gothic Bold</vt:lpstr>
      <vt:lpstr>Helvetica Neue</vt:lpstr>
      <vt:lpstr>MuseoSans</vt:lpstr>
      <vt:lpstr>Sitka Text Semibold</vt:lpstr>
      <vt:lpstr>urw-din</vt:lpstr>
      <vt:lpstr>Verdana</vt:lpstr>
      <vt:lpstr>Wingdings</vt:lpstr>
      <vt:lpstr>Tech 16x9</vt:lpstr>
      <vt:lpstr>PowerPoint Presentation</vt:lpstr>
      <vt:lpstr>What is Cyber Security all about ?</vt:lpstr>
      <vt:lpstr>Hacking </vt:lpstr>
      <vt:lpstr>Types of Hacking </vt:lpstr>
      <vt:lpstr>Types of Hackers</vt:lpstr>
      <vt:lpstr>PowerPoint Presentation</vt:lpstr>
      <vt:lpstr>Cyber Security totally relies upon data security.</vt:lpstr>
      <vt:lpstr>DATA SECURITY</vt:lpstr>
      <vt:lpstr>PowerPoint Presentation</vt:lpstr>
      <vt:lpstr>Data Security Application</vt:lpstr>
      <vt:lpstr>CRYPTOGRAPHY</vt:lpstr>
      <vt:lpstr>Cryptography consist of 2 steps :-</vt:lpstr>
      <vt:lpstr>PowerPoint Presentation</vt:lpstr>
      <vt:lpstr>  SOME BASIC TERMS IN CYBER SECURITYIDS/IPS</vt:lpstr>
      <vt:lpstr>DOS/DDOS</vt:lpstr>
      <vt:lpstr>MALWARE</vt:lpstr>
      <vt:lpstr>WIRELESS ATTACKS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ANHAD</dc:creator>
  <cp:lastModifiedBy>prabhneetkaur18@gmail.com</cp:lastModifiedBy>
  <cp:revision>86</cp:revision>
  <dcterms:created xsi:type="dcterms:W3CDTF">2022-08-23T16:04:37Z</dcterms:created>
  <dcterms:modified xsi:type="dcterms:W3CDTF">2023-10-31T19:26:51Z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